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8" r:id="rId6"/>
    <p:sldId id="257" r:id="rId7"/>
    <p:sldId id="259" r:id="rId8"/>
    <p:sldId id="278" r:id="rId9"/>
    <p:sldId id="260" r:id="rId10"/>
    <p:sldId id="279" r:id="rId11"/>
    <p:sldId id="280" r:id="rId12"/>
    <p:sldId id="281" r:id="rId13"/>
    <p:sldId id="282" r:id="rId14"/>
    <p:sldId id="283" r:id="rId15"/>
    <p:sldId id="284" r:id="rId16"/>
    <p:sldId id="271" r:id="rId17"/>
    <p:sldId id="285" r:id="rId18"/>
    <p:sldId id="286"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29F0C-975A-3945-858B-2846D5C116A8}" v="24" dt="2025-09-17T13:32:24.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853"/>
    <p:restoredTop sz="94678"/>
  </p:normalViewPr>
  <p:slideViewPr>
    <p:cSldViewPr snapToGrid="0">
      <p:cViewPr varScale="1">
        <p:scale>
          <a:sx n="57" d="100"/>
          <a:sy n="57" d="100"/>
        </p:scale>
        <p:origin x="1107" y="24"/>
      </p:cViewPr>
      <p:guideLst/>
    </p:cSldViewPr>
  </p:slideViewPr>
  <p:notesTextViewPr>
    <p:cViewPr>
      <p:scale>
        <a:sx n="1" d="1"/>
        <a:sy n="1" d="1"/>
      </p:scale>
      <p:origin x="0" y="0"/>
    </p:cViewPr>
  </p:notesTextViewPr>
  <p:notesViewPr>
    <p:cSldViewPr snapToGrid="0">
      <p:cViewPr varScale="1">
        <p:scale>
          <a:sx n="72" d="100"/>
          <a:sy n="72" d="100"/>
        </p:scale>
        <p:origin x="2240" y="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F9948-1552-41CD-9453-CAA106DC3DC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EA8FA86-79DF-4964-B947-3CAB53394752}">
      <dgm:prSet/>
      <dgm:spPr/>
      <dgm:t>
        <a:bodyPr/>
        <a:lstStyle/>
        <a:p>
          <a:r>
            <a:rPr lang="en-GB" dirty="0">
              <a:latin typeface="ITC Avant Garde Std Bk" panose="02000503030000020004" pitchFamily="2" charset="77"/>
            </a:rPr>
            <a:t>“As Christians, we turn up with our pre-fabricated model of church. We know exactly what ministries or programs we’re going to offer, and we place them in our neighbourhood or community, whether they want it or like it or not.” </a:t>
          </a:r>
          <a:endParaRPr lang="en-US" dirty="0">
            <a:latin typeface="ITC Avant Garde Std Bk" panose="02000503030000020004" pitchFamily="2" charset="77"/>
          </a:endParaRPr>
        </a:p>
      </dgm:t>
    </dgm:pt>
    <dgm:pt modelId="{C493761E-0165-4E8F-88FE-929D07070FF1}" type="parTrans" cxnId="{7525E5F7-C8E1-423B-BBF4-ABBCE501D351}">
      <dgm:prSet/>
      <dgm:spPr/>
      <dgm:t>
        <a:bodyPr/>
        <a:lstStyle/>
        <a:p>
          <a:endParaRPr lang="en-US"/>
        </a:p>
      </dgm:t>
    </dgm:pt>
    <dgm:pt modelId="{2D606F1A-B115-4CD5-AF15-B5188566415B}" type="sibTrans" cxnId="{7525E5F7-C8E1-423B-BBF4-ABBCE501D351}">
      <dgm:prSet/>
      <dgm:spPr/>
      <dgm:t>
        <a:bodyPr/>
        <a:lstStyle/>
        <a:p>
          <a:endParaRPr lang="en-US"/>
        </a:p>
      </dgm:t>
    </dgm:pt>
    <dgm:pt modelId="{05589BC6-B42B-4622-8B88-236A093167AE}">
      <dgm:prSet/>
      <dgm:spPr/>
      <dgm:t>
        <a:bodyPr/>
        <a:lstStyle/>
        <a:p>
          <a:r>
            <a:rPr lang="en-GB" dirty="0">
              <a:latin typeface="ITC Avant Garde Std Bk" panose="02000503030000020004" pitchFamily="2" charset="77"/>
            </a:rPr>
            <a:t>Michael Frost</a:t>
          </a:r>
          <a:endParaRPr lang="en-US" dirty="0">
            <a:latin typeface="ITC Avant Garde Std Bk" panose="02000503030000020004" pitchFamily="2" charset="77"/>
          </a:endParaRPr>
        </a:p>
      </dgm:t>
    </dgm:pt>
    <dgm:pt modelId="{77981A6B-C92A-4200-A3DB-41778C534ECA}" type="parTrans" cxnId="{BEC98043-3267-41DE-AEC3-593C434D16AC}">
      <dgm:prSet/>
      <dgm:spPr/>
      <dgm:t>
        <a:bodyPr/>
        <a:lstStyle/>
        <a:p>
          <a:endParaRPr lang="en-US"/>
        </a:p>
      </dgm:t>
    </dgm:pt>
    <dgm:pt modelId="{15BA2FFF-1D02-456B-AF21-8D84B5545421}" type="sibTrans" cxnId="{BEC98043-3267-41DE-AEC3-593C434D16AC}">
      <dgm:prSet/>
      <dgm:spPr/>
      <dgm:t>
        <a:bodyPr/>
        <a:lstStyle/>
        <a:p>
          <a:endParaRPr lang="en-US"/>
        </a:p>
      </dgm:t>
    </dgm:pt>
    <dgm:pt modelId="{ADE425FB-D7FE-8F42-A833-32AF35E769AD}" type="pres">
      <dgm:prSet presAssocID="{174F9948-1552-41CD-9453-CAA106DC3DCA}" presName="vert0" presStyleCnt="0">
        <dgm:presLayoutVars>
          <dgm:dir/>
          <dgm:animOne val="branch"/>
          <dgm:animLvl val="lvl"/>
        </dgm:presLayoutVars>
      </dgm:prSet>
      <dgm:spPr/>
    </dgm:pt>
    <dgm:pt modelId="{CD0DBE39-5B78-7D41-A169-F303852F46F9}" type="pres">
      <dgm:prSet presAssocID="{BEA8FA86-79DF-4964-B947-3CAB53394752}" presName="thickLine" presStyleLbl="alignNode1" presStyleIdx="0" presStyleCnt="2"/>
      <dgm:spPr/>
    </dgm:pt>
    <dgm:pt modelId="{D2FA2246-D435-E042-9B85-8AFC95CA6CB1}" type="pres">
      <dgm:prSet presAssocID="{BEA8FA86-79DF-4964-B947-3CAB53394752}" presName="horz1" presStyleCnt="0"/>
      <dgm:spPr/>
    </dgm:pt>
    <dgm:pt modelId="{BB6022B0-EF4E-0C43-B041-677522703920}" type="pres">
      <dgm:prSet presAssocID="{BEA8FA86-79DF-4964-B947-3CAB53394752}" presName="tx1" presStyleLbl="revTx" presStyleIdx="0" presStyleCnt="2" custLinFactNeighborX="-16986" custLinFactNeighborY="-40169"/>
      <dgm:spPr/>
    </dgm:pt>
    <dgm:pt modelId="{821E1F7C-5275-EA4D-9575-D9877456F887}" type="pres">
      <dgm:prSet presAssocID="{BEA8FA86-79DF-4964-B947-3CAB53394752}" presName="vert1" presStyleCnt="0"/>
      <dgm:spPr/>
    </dgm:pt>
    <dgm:pt modelId="{007AE43A-22E2-9D4B-A77A-086A249294B5}" type="pres">
      <dgm:prSet presAssocID="{05589BC6-B42B-4622-8B88-236A093167AE}" presName="thickLine" presStyleLbl="alignNode1" presStyleIdx="1" presStyleCnt="2"/>
      <dgm:spPr/>
    </dgm:pt>
    <dgm:pt modelId="{71D9C090-6CF1-5640-9323-75482A1776CE}" type="pres">
      <dgm:prSet presAssocID="{05589BC6-B42B-4622-8B88-236A093167AE}" presName="horz1" presStyleCnt="0"/>
      <dgm:spPr/>
    </dgm:pt>
    <dgm:pt modelId="{0AFB0D5D-4B4E-3B45-9A3D-12F9A42804B5}" type="pres">
      <dgm:prSet presAssocID="{05589BC6-B42B-4622-8B88-236A093167AE}" presName="tx1" presStyleLbl="revTx" presStyleIdx="1" presStyleCnt="2"/>
      <dgm:spPr/>
    </dgm:pt>
    <dgm:pt modelId="{3D9663B6-14BC-1E44-8BC4-C7212863660A}" type="pres">
      <dgm:prSet presAssocID="{05589BC6-B42B-4622-8B88-236A093167AE}" presName="vert1" presStyleCnt="0"/>
      <dgm:spPr/>
    </dgm:pt>
  </dgm:ptLst>
  <dgm:cxnLst>
    <dgm:cxn modelId="{BEC98043-3267-41DE-AEC3-593C434D16AC}" srcId="{174F9948-1552-41CD-9453-CAA106DC3DCA}" destId="{05589BC6-B42B-4622-8B88-236A093167AE}" srcOrd="1" destOrd="0" parTransId="{77981A6B-C92A-4200-A3DB-41778C534ECA}" sibTransId="{15BA2FFF-1D02-456B-AF21-8D84B5545421}"/>
    <dgm:cxn modelId="{8C70124F-2463-574C-BFF2-7CF94A183F46}" type="presOf" srcId="{BEA8FA86-79DF-4964-B947-3CAB53394752}" destId="{BB6022B0-EF4E-0C43-B041-677522703920}" srcOrd="0" destOrd="0" presId="urn:microsoft.com/office/officeart/2008/layout/LinedList"/>
    <dgm:cxn modelId="{FC10D9AF-FD1B-C447-920F-A3D3BF7AFAFF}" type="presOf" srcId="{05589BC6-B42B-4622-8B88-236A093167AE}" destId="{0AFB0D5D-4B4E-3B45-9A3D-12F9A42804B5}" srcOrd="0" destOrd="0" presId="urn:microsoft.com/office/officeart/2008/layout/LinedList"/>
    <dgm:cxn modelId="{BA0383EA-0576-5C47-96B2-809DC445AE0A}" type="presOf" srcId="{174F9948-1552-41CD-9453-CAA106DC3DCA}" destId="{ADE425FB-D7FE-8F42-A833-32AF35E769AD}" srcOrd="0" destOrd="0" presId="urn:microsoft.com/office/officeart/2008/layout/LinedList"/>
    <dgm:cxn modelId="{7525E5F7-C8E1-423B-BBF4-ABBCE501D351}" srcId="{174F9948-1552-41CD-9453-CAA106DC3DCA}" destId="{BEA8FA86-79DF-4964-B947-3CAB53394752}" srcOrd="0" destOrd="0" parTransId="{C493761E-0165-4E8F-88FE-929D07070FF1}" sibTransId="{2D606F1A-B115-4CD5-AF15-B5188566415B}"/>
    <dgm:cxn modelId="{178EE355-F457-094E-8B37-B5B95D12AC31}" type="presParOf" srcId="{ADE425FB-D7FE-8F42-A833-32AF35E769AD}" destId="{CD0DBE39-5B78-7D41-A169-F303852F46F9}" srcOrd="0" destOrd="0" presId="urn:microsoft.com/office/officeart/2008/layout/LinedList"/>
    <dgm:cxn modelId="{8A3306B3-2287-4045-99D4-9F0DFA53210B}" type="presParOf" srcId="{ADE425FB-D7FE-8F42-A833-32AF35E769AD}" destId="{D2FA2246-D435-E042-9B85-8AFC95CA6CB1}" srcOrd="1" destOrd="0" presId="urn:microsoft.com/office/officeart/2008/layout/LinedList"/>
    <dgm:cxn modelId="{93D10285-14F3-6645-B814-8DFA9C98B954}" type="presParOf" srcId="{D2FA2246-D435-E042-9B85-8AFC95CA6CB1}" destId="{BB6022B0-EF4E-0C43-B041-677522703920}" srcOrd="0" destOrd="0" presId="urn:microsoft.com/office/officeart/2008/layout/LinedList"/>
    <dgm:cxn modelId="{4542338E-C783-3B4E-A88F-9059C54E0BBC}" type="presParOf" srcId="{D2FA2246-D435-E042-9B85-8AFC95CA6CB1}" destId="{821E1F7C-5275-EA4D-9575-D9877456F887}" srcOrd="1" destOrd="0" presId="urn:microsoft.com/office/officeart/2008/layout/LinedList"/>
    <dgm:cxn modelId="{B1446D0C-39AE-4C41-9970-CAE23F620F80}" type="presParOf" srcId="{ADE425FB-D7FE-8F42-A833-32AF35E769AD}" destId="{007AE43A-22E2-9D4B-A77A-086A249294B5}" srcOrd="2" destOrd="0" presId="urn:microsoft.com/office/officeart/2008/layout/LinedList"/>
    <dgm:cxn modelId="{3D166F24-6A85-7E47-9FF9-28A0C0106CDA}" type="presParOf" srcId="{ADE425FB-D7FE-8F42-A833-32AF35E769AD}" destId="{71D9C090-6CF1-5640-9323-75482A1776CE}" srcOrd="3" destOrd="0" presId="urn:microsoft.com/office/officeart/2008/layout/LinedList"/>
    <dgm:cxn modelId="{8AFCF915-FF3A-2042-8731-B3948ACE7262}" type="presParOf" srcId="{71D9C090-6CF1-5640-9323-75482A1776CE}" destId="{0AFB0D5D-4B4E-3B45-9A3D-12F9A42804B5}" srcOrd="0" destOrd="0" presId="urn:microsoft.com/office/officeart/2008/layout/LinedList"/>
    <dgm:cxn modelId="{5500F5EA-C1E8-B74E-81AC-05011A48A4D8}" type="presParOf" srcId="{71D9C090-6CF1-5640-9323-75482A1776CE}" destId="{3D9663B6-14BC-1E44-8BC4-C7212863660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DBE39-5B78-7D41-A169-F303852F46F9}">
      <dsp:nvSpPr>
        <dsp:cNvPr id="0" name=""/>
        <dsp:cNvSpPr/>
      </dsp:nvSpPr>
      <dsp:spPr>
        <a:xfrm>
          <a:off x="0" y="0"/>
          <a:ext cx="518462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022B0-EF4E-0C43-B041-677522703920}">
      <dsp:nvSpPr>
        <dsp:cNvPr id="0" name=""/>
        <dsp:cNvSpPr/>
      </dsp:nvSpPr>
      <dsp:spPr>
        <a:xfrm>
          <a:off x="0" y="0"/>
          <a:ext cx="5184625" cy="3136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latin typeface="ITC Avant Garde Std Bk" panose="02000503030000020004" pitchFamily="2" charset="77"/>
            </a:rPr>
            <a:t>“As Christians, we turn up with our pre-fabricated model of church. We know exactly what ministries or programs we’re going to offer, and we place them in our neighbourhood or community, whether they want it or like it or not.” </a:t>
          </a:r>
          <a:endParaRPr lang="en-US" sz="2600" kern="1200" dirty="0">
            <a:latin typeface="ITC Avant Garde Std Bk" panose="02000503030000020004" pitchFamily="2" charset="77"/>
          </a:endParaRPr>
        </a:p>
      </dsp:txBody>
      <dsp:txXfrm>
        <a:off x="0" y="0"/>
        <a:ext cx="5184625" cy="3136595"/>
      </dsp:txXfrm>
    </dsp:sp>
    <dsp:sp modelId="{007AE43A-22E2-9D4B-A77A-086A249294B5}">
      <dsp:nvSpPr>
        <dsp:cNvPr id="0" name=""/>
        <dsp:cNvSpPr/>
      </dsp:nvSpPr>
      <dsp:spPr>
        <a:xfrm>
          <a:off x="0" y="3136595"/>
          <a:ext cx="518462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B0D5D-4B4E-3B45-9A3D-12F9A42804B5}">
      <dsp:nvSpPr>
        <dsp:cNvPr id="0" name=""/>
        <dsp:cNvSpPr/>
      </dsp:nvSpPr>
      <dsp:spPr>
        <a:xfrm>
          <a:off x="0" y="3136595"/>
          <a:ext cx="5184625" cy="3136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latin typeface="ITC Avant Garde Std Bk" panose="02000503030000020004" pitchFamily="2" charset="77"/>
            </a:rPr>
            <a:t>Michael Frost</a:t>
          </a:r>
          <a:endParaRPr lang="en-US" sz="2600" kern="1200" dirty="0">
            <a:latin typeface="ITC Avant Garde Std Bk" panose="02000503030000020004" pitchFamily="2" charset="77"/>
          </a:endParaRPr>
        </a:p>
      </dsp:txBody>
      <dsp:txXfrm>
        <a:off x="0" y="3136595"/>
        <a:ext cx="5184625" cy="31365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A8BDD-21D8-434B-9AF8-FABAD4BB631F}" type="datetimeFigureOut">
              <a:rPr lang="en-GB" smtClean="0"/>
              <a:t>24/09/2025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6D8AB-776B-452A-A591-4569CA3C61C6}" type="slidenum">
              <a:rPr lang="en-GB" smtClean="0"/>
              <a:t>‹#›</a:t>
            </a:fld>
            <a:endParaRPr lang="en-GB"/>
          </a:p>
        </p:txBody>
      </p:sp>
    </p:spTree>
    <p:extLst>
      <p:ext uri="{BB962C8B-B14F-4D97-AF65-F5344CB8AC3E}">
        <p14:creationId xmlns:p14="http://schemas.microsoft.com/office/powerpoint/2010/main" val="390372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the presentation from Simon Mattholie on day 2 of the conference – Sally has made a few notes for Ruth Leigh in the notes pages.</a:t>
            </a:r>
          </a:p>
          <a:p>
            <a:endParaRPr lang="en-GB" dirty="0"/>
          </a:p>
          <a:p>
            <a:r>
              <a:rPr lang="en-GB" dirty="0"/>
              <a:t>Missional Listening was something that Simon championed with the charity Rural Ministries and this had greatly influenced Sally in the way she approach the Growing in God in the </a:t>
            </a:r>
            <a:r>
              <a:rPr lang="en-GB" dirty="0" err="1"/>
              <a:t>Countrysie</a:t>
            </a:r>
            <a:r>
              <a:rPr lang="en-GB" dirty="0"/>
              <a:t> Project.  This was the Project running the </a:t>
            </a:r>
            <a:r>
              <a:rPr lang="en-GB" dirty="0" err="1"/>
              <a:t>LoveRural</a:t>
            </a:r>
            <a:r>
              <a:rPr lang="en-GB" dirty="0"/>
              <a:t> conference as part of its work.</a:t>
            </a:r>
          </a:p>
        </p:txBody>
      </p:sp>
      <p:sp>
        <p:nvSpPr>
          <p:cNvPr id="4" name="Slide Number Placeholder 3"/>
          <p:cNvSpPr>
            <a:spLocks noGrp="1"/>
          </p:cNvSpPr>
          <p:nvPr>
            <p:ph type="sldNum" sz="quarter" idx="5"/>
          </p:nvPr>
        </p:nvSpPr>
        <p:spPr/>
        <p:txBody>
          <a:bodyPr/>
          <a:lstStyle/>
          <a:p>
            <a:fld id="{9C96D8AB-776B-452A-A591-4569CA3C61C6}" type="slidenum">
              <a:rPr lang="en-GB" smtClean="0"/>
              <a:t>1</a:t>
            </a:fld>
            <a:endParaRPr lang="en-GB"/>
          </a:p>
        </p:txBody>
      </p:sp>
    </p:spTree>
    <p:extLst>
      <p:ext uri="{BB962C8B-B14F-4D97-AF65-F5344CB8AC3E}">
        <p14:creationId xmlns:p14="http://schemas.microsoft.com/office/powerpoint/2010/main" val="3627327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Story of a pastor who planted lettuce in his new garden – but it didn’t come off because the pastor who had just preceded him had already planted </a:t>
            </a:r>
            <a:r>
              <a:rPr lang="en-GB" dirty="0" err="1"/>
              <a:t>potatos</a:t>
            </a:r>
            <a:r>
              <a:rPr lang="en-GB" dirty="0"/>
              <a:t> which cane up and overcame the </a:t>
            </a:r>
            <a:r>
              <a:rPr lang="en-GB" dirty="0" err="1"/>
              <a:t>lrruce</a:t>
            </a:r>
            <a:r>
              <a:rPr lang="en-GB" dirty="0"/>
              <a:t>… moral was </a:t>
            </a:r>
            <a:r>
              <a:rPr lang="en-GB" dirty="0" err="1"/>
              <a:t>liste</a:t>
            </a:r>
            <a:r>
              <a:rPr lang="en-GB" dirty="0"/>
              <a:t> to find out what has </a:t>
            </a:r>
            <a:r>
              <a:rPr lang="en-GB" dirty="0" err="1"/>
              <a:t>gobe</a:t>
            </a:r>
            <a:r>
              <a:rPr lang="en-GB" dirty="0"/>
              <a:t> </a:t>
            </a:r>
            <a:r>
              <a:rPr lang="en-GB" dirty="0" err="1"/>
              <a:t>bbefore</a:t>
            </a:r>
            <a:endParaRPr lang="en-GB" dirty="0"/>
          </a:p>
        </p:txBody>
      </p:sp>
      <p:sp>
        <p:nvSpPr>
          <p:cNvPr id="4" name="Slide Number Placeholder 3"/>
          <p:cNvSpPr>
            <a:spLocks noGrp="1"/>
          </p:cNvSpPr>
          <p:nvPr>
            <p:ph type="sldNum" sz="quarter" idx="5"/>
          </p:nvPr>
        </p:nvSpPr>
        <p:spPr/>
        <p:txBody>
          <a:bodyPr/>
          <a:lstStyle/>
          <a:p>
            <a:fld id="{9C96D8AB-776B-452A-A591-4569CA3C61C6}" type="slidenum">
              <a:rPr lang="en-GB" smtClean="0"/>
              <a:t>10</a:t>
            </a:fld>
            <a:endParaRPr lang="en-GB"/>
          </a:p>
        </p:txBody>
      </p:sp>
    </p:spTree>
    <p:extLst>
      <p:ext uri="{BB962C8B-B14F-4D97-AF65-F5344CB8AC3E}">
        <p14:creationId xmlns:p14="http://schemas.microsoft.com/office/powerpoint/2010/main" val="197714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6D8AB-776B-452A-A591-4569CA3C61C6}" type="slidenum">
              <a:rPr lang="en-GB" smtClean="0"/>
              <a:t>11</a:t>
            </a:fld>
            <a:endParaRPr lang="en-GB"/>
          </a:p>
        </p:txBody>
      </p:sp>
    </p:spTree>
    <p:extLst>
      <p:ext uri="{BB962C8B-B14F-4D97-AF65-F5344CB8AC3E}">
        <p14:creationId xmlns:p14="http://schemas.microsoft.com/office/powerpoint/2010/main" val="1984425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call to meet this current moment was an emerging theme throughout the conference</a:t>
            </a:r>
          </a:p>
        </p:txBody>
      </p:sp>
      <p:sp>
        <p:nvSpPr>
          <p:cNvPr id="4" name="Slide Number Placeholder 3"/>
          <p:cNvSpPr>
            <a:spLocks noGrp="1"/>
          </p:cNvSpPr>
          <p:nvPr>
            <p:ph type="sldNum" sz="quarter" idx="5"/>
          </p:nvPr>
        </p:nvSpPr>
        <p:spPr/>
        <p:txBody>
          <a:bodyPr/>
          <a:lstStyle/>
          <a:p>
            <a:fld id="{9C96D8AB-776B-452A-A591-4569CA3C61C6}" type="slidenum">
              <a:rPr lang="en-GB" smtClean="0"/>
              <a:t>12</a:t>
            </a:fld>
            <a:endParaRPr lang="en-GB"/>
          </a:p>
        </p:txBody>
      </p:sp>
    </p:spTree>
    <p:extLst>
      <p:ext uri="{BB962C8B-B14F-4D97-AF65-F5344CB8AC3E}">
        <p14:creationId xmlns:p14="http://schemas.microsoft.com/office/powerpoint/2010/main" val="181143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6D8AB-776B-452A-A591-4569CA3C61C6}" type="slidenum">
              <a:rPr lang="en-GB" smtClean="0"/>
              <a:t>13</a:t>
            </a:fld>
            <a:endParaRPr lang="en-GB"/>
          </a:p>
        </p:txBody>
      </p:sp>
    </p:spTree>
    <p:extLst>
      <p:ext uri="{BB962C8B-B14F-4D97-AF65-F5344CB8AC3E}">
        <p14:creationId xmlns:p14="http://schemas.microsoft.com/office/powerpoint/2010/main" val="19716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6D8AB-776B-452A-A591-4569CA3C61C6}" type="slidenum">
              <a:rPr lang="en-GB" smtClean="0"/>
              <a:t>14</a:t>
            </a:fld>
            <a:endParaRPr lang="en-GB"/>
          </a:p>
        </p:txBody>
      </p:sp>
    </p:spTree>
    <p:extLst>
      <p:ext uri="{BB962C8B-B14F-4D97-AF65-F5344CB8AC3E}">
        <p14:creationId xmlns:p14="http://schemas.microsoft.com/office/powerpoint/2010/main" val="1610253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6D8AB-776B-452A-A591-4569CA3C61C6}" type="slidenum">
              <a:rPr lang="en-GB" smtClean="0"/>
              <a:t>15</a:t>
            </a:fld>
            <a:endParaRPr lang="en-GB"/>
          </a:p>
        </p:txBody>
      </p:sp>
    </p:spTree>
    <p:extLst>
      <p:ext uri="{BB962C8B-B14F-4D97-AF65-F5344CB8AC3E}">
        <p14:creationId xmlns:p14="http://schemas.microsoft.com/office/powerpoint/2010/main" val="359445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6D8AB-776B-452A-A591-4569CA3C61C6}" type="slidenum">
              <a:rPr lang="en-GB" smtClean="0"/>
              <a:t>16</a:t>
            </a:fld>
            <a:endParaRPr lang="en-GB"/>
          </a:p>
        </p:txBody>
      </p:sp>
    </p:spTree>
    <p:extLst>
      <p:ext uri="{BB962C8B-B14F-4D97-AF65-F5344CB8AC3E}">
        <p14:creationId xmlns:p14="http://schemas.microsoft.com/office/powerpoint/2010/main" val="10880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quotation caused a laugh.  As people identified with following models of ministry as if they were paint by numbers.  </a:t>
            </a:r>
          </a:p>
        </p:txBody>
      </p:sp>
      <p:sp>
        <p:nvSpPr>
          <p:cNvPr id="4" name="Slide Number Placeholder 3"/>
          <p:cNvSpPr>
            <a:spLocks noGrp="1"/>
          </p:cNvSpPr>
          <p:nvPr>
            <p:ph type="sldNum" sz="quarter" idx="5"/>
          </p:nvPr>
        </p:nvSpPr>
        <p:spPr/>
        <p:txBody>
          <a:bodyPr/>
          <a:lstStyle/>
          <a:p>
            <a:fld id="{9C96D8AB-776B-452A-A591-4569CA3C61C6}" type="slidenum">
              <a:rPr lang="en-GB" smtClean="0"/>
              <a:t>2</a:t>
            </a:fld>
            <a:endParaRPr lang="en-GB"/>
          </a:p>
        </p:txBody>
      </p:sp>
    </p:spTree>
    <p:extLst>
      <p:ext uri="{BB962C8B-B14F-4D97-AF65-F5344CB8AC3E}">
        <p14:creationId xmlns:p14="http://schemas.microsoft.com/office/powerpoint/2010/main" val="84120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6D8AB-776B-452A-A591-4569CA3C61C6}" type="slidenum">
              <a:rPr lang="en-GB" smtClean="0"/>
              <a:t>3</a:t>
            </a:fld>
            <a:endParaRPr lang="en-GB"/>
          </a:p>
        </p:txBody>
      </p:sp>
    </p:spTree>
    <p:extLst>
      <p:ext uri="{BB962C8B-B14F-4D97-AF65-F5344CB8AC3E}">
        <p14:creationId xmlns:p14="http://schemas.microsoft.com/office/powerpoint/2010/main" val="287627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 parodied his first appointment – when he had a great strategy – but it didn’t work – he hadn’t listened to the people among whom he was called to serve.</a:t>
            </a:r>
          </a:p>
        </p:txBody>
      </p:sp>
      <p:sp>
        <p:nvSpPr>
          <p:cNvPr id="4" name="Slide Number Placeholder 3"/>
          <p:cNvSpPr>
            <a:spLocks noGrp="1"/>
          </p:cNvSpPr>
          <p:nvPr>
            <p:ph type="sldNum" sz="quarter" idx="5"/>
          </p:nvPr>
        </p:nvSpPr>
        <p:spPr/>
        <p:txBody>
          <a:bodyPr/>
          <a:lstStyle/>
          <a:p>
            <a:fld id="{9C96D8AB-776B-452A-A591-4569CA3C61C6}" type="slidenum">
              <a:rPr lang="en-GB" smtClean="0"/>
              <a:t>4</a:t>
            </a:fld>
            <a:endParaRPr lang="en-GB"/>
          </a:p>
        </p:txBody>
      </p:sp>
    </p:spTree>
    <p:extLst>
      <p:ext uri="{BB962C8B-B14F-4D97-AF65-F5344CB8AC3E}">
        <p14:creationId xmlns:p14="http://schemas.microsoft.com/office/powerpoint/2010/main" val="343599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6D8AB-776B-452A-A591-4569CA3C61C6}" type="slidenum">
              <a:rPr lang="en-GB" smtClean="0"/>
              <a:t>5</a:t>
            </a:fld>
            <a:endParaRPr lang="en-GB"/>
          </a:p>
        </p:txBody>
      </p:sp>
    </p:spTree>
    <p:extLst>
      <p:ext uri="{BB962C8B-B14F-4D97-AF65-F5344CB8AC3E}">
        <p14:creationId xmlns:p14="http://schemas.microsoft.com/office/powerpoint/2010/main" val="41231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Churches are called to listen to their own neighbourhoods– and based their actions on what God ways through and in these </a:t>
            </a:r>
            <a:r>
              <a:rPr lang="en-GB" dirty="0" err="1"/>
              <a:t>contextsrather</a:t>
            </a:r>
            <a:r>
              <a:rPr lang="en-GB" dirty="0"/>
              <a:t> than emulating “Successful” churches elsewhere</a:t>
            </a:r>
          </a:p>
        </p:txBody>
      </p:sp>
      <p:sp>
        <p:nvSpPr>
          <p:cNvPr id="4" name="Slide Number Placeholder 3"/>
          <p:cNvSpPr>
            <a:spLocks noGrp="1"/>
          </p:cNvSpPr>
          <p:nvPr>
            <p:ph type="sldNum" sz="quarter" idx="5"/>
          </p:nvPr>
        </p:nvSpPr>
        <p:spPr/>
        <p:txBody>
          <a:bodyPr/>
          <a:lstStyle/>
          <a:p>
            <a:fld id="{9C96D8AB-776B-452A-A591-4569CA3C61C6}" type="slidenum">
              <a:rPr lang="en-GB" smtClean="0"/>
              <a:t>6</a:t>
            </a:fld>
            <a:endParaRPr lang="en-GB"/>
          </a:p>
        </p:txBody>
      </p:sp>
    </p:spTree>
    <p:extLst>
      <p:ext uri="{BB962C8B-B14F-4D97-AF65-F5344CB8AC3E}">
        <p14:creationId xmlns:p14="http://schemas.microsoft.com/office/powerpoint/2010/main" val="40140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6D8AB-776B-452A-A591-4569CA3C61C6}" type="slidenum">
              <a:rPr lang="en-GB" smtClean="0"/>
              <a:t>7</a:t>
            </a:fld>
            <a:endParaRPr lang="en-GB"/>
          </a:p>
        </p:txBody>
      </p:sp>
    </p:spTree>
    <p:extLst>
      <p:ext uri="{BB962C8B-B14F-4D97-AF65-F5344CB8AC3E}">
        <p14:creationId xmlns:p14="http://schemas.microsoft.com/office/powerpoint/2010/main" val="110808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6D8AB-776B-452A-A591-4569CA3C61C6}" type="slidenum">
              <a:rPr lang="en-GB" smtClean="0"/>
              <a:t>8</a:t>
            </a:fld>
            <a:endParaRPr lang="en-GB"/>
          </a:p>
        </p:txBody>
      </p:sp>
    </p:spTree>
    <p:extLst>
      <p:ext uri="{BB962C8B-B14F-4D97-AF65-F5344CB8AC3E}">
        <p14:creationId xmlns:p14="http://schemas.microsoft.com/office/powerpoint/2010/main" val="1185485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96D8AB-776B-452A-A591-4569CA3C61C6}" type="slidenum">
              <a:rPr lang="en-GB" smtClean="0"/>
              <a:t>9</a:t>
            </a:fld>
            <a:endParaRPr lang="en-GB"/>
          </a:p>
        </p:txBody>
      </p:sp>
    </p:spTree>
    <p:extLst>
      <p:ext uri="{BB962C8B-B14F-4D97-AF65-F5344CB8AC3E}">
        <p14:creationId xmlns:p14="http://schemas.microsoft.com/office/powerpoint/2010/main" val="155209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27CF-A9B9-39C9-D3BB-AF6FFF2DFC7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32615DC-C99C-0587-167D-88CD3F999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9749DB9-C2D6-B220-D602-2478EC34CF32}"/>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5" name="Footer Placeholder 4">
            <a:extLst>
              <a:ext uri="{FF2B5EF4-FFF2-40B4-BE49-F238E27FC236}">
                <a16:creationId xmlns:a16="http://schemas.microsoft.com/office/drawing/2014/main" id="{812C2E24-3804-0A25-6B0E-64BFE5C1D6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F2E9F8-4545-0473-A2DB-0FE34E70DEAC}"/>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1741859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23B2-B8E4-1619-D35D-0CB2DEC00ED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41E2AFE-52D1-5831-E385-BFCFFEF29C6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0F5343-AC53-EFB9-5F10-1EE8443D6FFE}"/>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5" name="Footer Placeholder 4">
            <a:extLst>
              <a:ext uri="{FF2B5EF4-FFF2-40B4-BE49-F238E27FC236}">
                <a16:creationId xmlns:a16="http://schemas.microsoft.com/office/drawing/2014/main" id="{06912AEF-EEBA-7565-54B6-7FCC2E79E3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27FF6-D098-716C-CAD2-C71D5D869041}"/>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80607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B3FFD-5D8D-B2D4-C175-8DCACF748EB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2379FFF-4E7F-17D7-2024-4AF0685449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0122361-53AF-7720-D89D-3F3E882C5C55}"/>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5" name="Footer Placeholder 4">
            <a:extLst>
              <a:ext uri="{FF2B5EF4-FFF2-40B4-BE49-F238E27FC236}">
                <a16:creationId xmlns:a16="http://schemas.microsoft.com/office/drawing/2014/main" id="{EF79A9CB-6722-49CC-6C55-043F7DD661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721F44-4FDA-F081-4D1E-5E7076BF16AE}"/>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1854890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E729-D93F-3B37-869F-09BBAE042B2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479549F-13D5-36E5-BFBB-87467F7CDC2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7EA6F4-801E-45A0-D076-74B985896B05}"/>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5" name="Footer Placeholder 4">
            <a:extLst>
              <a:ext uri="{FF2B5EF4-FFF2-40B4-BE49-F238E27FC236}">
                <a16:creationId xmlns:a16="http://schemas.microsoft.com/office/drawing/2014/main" id="{80E3F808-8BA1-598A-B024-0C1932081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3668A-6DF9-D67D-33AF-9694C963C0EE}"/>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1619693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60906-2D4C-21FA-1107-6E2BD581F9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997C982-0810-D757-D087-261DDDAD04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0D8F7A1-1821-D760-29FB-C18DFE3DBBDA}"/>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5" name="Footer Placeholder 4">
            <a:extLst>
              <a:ext uri="{FF2B5EF4-FFF2-40B4-BE49-F238E27FC236}">
                <a16:creationId xmlns:a16="http://schemas.microsoft.com/office/drawing/2014/main" id="{C27D5CED-D434-0A87-459E-4D9048D7FC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69C24F-D00A-E6D3-146F-0573210B2E95}"/>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2903507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13DE-60B8-412D-23D9-558E8274BAF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1F266BD-8264-8D69-3DDB-99F2D408D94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BD2A488-4B26-4321-16CA-D4ED1FD142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355FD71-6171-A916-3B4F-E913894A69BD}"/>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6" name="Footer Placeholder 5">
            <a:extLst>
              <a:ext uri="{FF2B5EF4-FFF2-40B4-BE49-F238E27FC236}">
                <a16:creationId xmlns:a16="http://schemas.microsoft.com/office/drawing/2014/main" id="{EB68F1EB-7B45-3805-11E8-E0B06760A5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E91256-9402-B14A-18E4-29B5C16245CB}"/>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886153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F52E-9F7F-8EFB-416A-D663D815B1A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19F56C0-FEF6-B2EC-58A8-CCD9A2DA47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35A5FB0-3DC0-6318-F97F-94FDBB383A5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C51EDE8-B69A-5438-1977-57A6DFED1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999A73-711C-3AD9-1E88-7FD6E3020BB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9D0B4E9-C38B-1517-6DFF-CD7506B0665F}"/>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8" name="Footer Placeholder 7">
            <a:extLst>
              <a:ext uri="{FF2B5EF4-FFF2-40B4-BE49-F238E27FC236}">
                <a16:creationId xmlns:a16="http://schemas.microsoft.com/office/drawing/2014/main" id="{E048E168-5480-C906-E22B-CBF1BFABEC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831E4F-3713-B2F9-9C19-A9E6CAF62256}"/>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3793198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A104-EE4C-714C-286F-B0888D59055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C0B7B2A-8541-AD0F-0E3B-88A1EA5B2784}"/>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4" name="Footer Placeholder 3">
            <a:extLst>
              <a:ext uri="{FF2B5EF4-FFF2-40B4-BE49-F238E27FC236}">
                <a16:creationId xmlns:a16="http://schemas.microsoft.com/office/drawing/2014/main" id="{C6ED7290-DD42-E8B9-6C10-2557671EF9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9B1C6B-85AE-F1AD-AECF-A3D405D7790D}"/>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2376787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2936F-97B3-907F-4BA2-3D18A24EACDC}"/>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3" name="Footer Placeholder 2">
            <a:extLst>
              <a:ext uri="{FF2B5EF4-FFF2-40B4-BE49-F238E27FC236}">
                <a16:creationId xmlns:a16="http://schemas.microsoft.com/office/drawing/2014/main" id="{554005FF-B158-4456-C796-4F3FA9240A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5B6930-012A-EEAD-4A73-06552E21D410}"/>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2472100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AA30-FD46-4FED-BB21-C127D53BFC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D5B44E0-B1FB-D97C-7E10-B59C62209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8F6C9F0-CB0D-8007-0D1A-775178B2E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FBC4B7-3B8B-D19F-D01B-2C9EBA49EDAC}"/>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6" name="Footer Placeholder 5">
            <a:extLst>
              <a:ext uri="{FF2B5EF4-FFF2-40B4-BE49-F238E27FC236}">
                <a16:creationId xmlns:a16="http://schemas.microsoft.com/office/drawing/2014/main" id="{CA62B124-B903-BA78-3149-0347907486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B8D36-AD7D-870E-A7A7-90E987481214}"/>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610410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202E-8B95-6445-F975-BBDADE7955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453ED6E-64F9-EBE2-2D37-0CBC2C2F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BCB560-DE74-3658-E19A-C65D09148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84B8DB-61B9-3E24-6851-AF60D852FEBF}"/>
              </a:ext>
            </a:extLst>
          </p:cNvPr>
          <p:cNvSpPr>
            <a:spLocks noGrp="1"/>
          </p:cNvSpPr>
          <p:nvPr>
            <p:ph type="dt" sz="half" idx="10"/>
          </p:nvPr>
        </p:nvSpPr>
        <p:spPr/>
        <p:txBody>
          <a:bodyPr/>
          <a:lstStyle/>
          <a:p>
            <a:fld id="{E2DF8E66-2223-4545-A722-4B3F4490A7A9}" type="datetimeFigureOut">
              <a:rPr lang="en-GB" smtClean="0"/>
              <a:t>24/09/2025</a:t>
            </a:fld>
            <a:endParaRPr lang="en-GB"/>
          </a:p>
        </p:txBody>
      </p:sp>
      <p:sp>
        <p:nvSpPr>
          <p:cNvPr id="6" name="Footer Placeholder 5">
            <a:extLst>
              <a:ext uri="{FF2B5EF4-FFF2-40B4-BE49-F238E27FC236}">
                <a16:creationId xmlns:a16="http://schemas.microsoft.com/office/drawing/2014/main" id="{A55BF4E8-0FB6-C709-A885-3316C26576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D4D6E6-9A7A-31DA-DB80-2567858AE055}"/>
              </a:ext>
            </a:extLst>
          </p:cNvPr>
          <p:cNvSpPr>
            <a:spLocks noGrp="1"/>
          </p:cNvSpPr>
          <p:nvPr>
            <p:ph type="sldNum" sz="quarter" idx="12"/>
          </p:nvPr>
        </p:nvSpPr>
        <p:spPr/>
        <p:txBody>
          <a:bodyPr/>
          <a:lstStyle/>
          <a:p>
            <a:fld id="{BA157C77-3F50-F94C-95EC-26D6F2611D17}" type="slidenum">
              <a:rPr lang="en-GB" smtClean="0"/>
              <a:t>‹#›</a:t>
            </a:fld>
            <a:endParaRPr lang="en-GB"/>
          </a:p>
        </p:txBody>
      </p:sp>
    </p:spTree>
    <p:extLst>
      <p:ext uri="{BB962C8B-B14F-4D97-AF65-F5344CB8AC3E}">
        <p14:creationId xmlns:p14="http://schemas.microsoft.com/office/powerpoint/2010/main" val="1807494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5CEB45-F8E3-3DCC-102B-2577C7492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CA2C2C-D06F-DA8E-3918-18454A98B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2E25FD6-5E81-6AA2-F903-7BCC670FF7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DF8E66-2223-4545-A722-4B3F4490A7A9}" type="datetimeFigureOut">
              <a:rPr lang="en-GB" smtClean="0"/>
              <a:t>24/09/2025</a:t>
            </a:fld>
            <a:endParaRPr lang="en-GB"/>
          </a:p>
        </p:txBody>
      </p:sp>
      <p:sp>
        <p:nvSpPr>
          <p:cNvPr id="5" name="Footer Placeholder 4">
            <a:extLst>
              <a:ext uri="{FF2B5EF4-FFF2-40B4-BE49-F238E27FC236}">
                <a16:creationId xmlns:a16="http://schemas.microsoft.com/office/drawing/2014/main" id="{7ECE6482-FD50-4621-9CD2-8AE587747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2CEBFC-EFB9-600F-2F60-9ECC72631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157C77-3F50-F94C-95EC-26D6F2611D17}" type="slidenum">
              <a:rPr lang="en-GB" smtClean="0"/>
              <a:t>‹#›</a:t>
            </a:fld>
            <a:endParaRPr lang="en-GB"/>
          </a:p>
        </p:txBody>
      </p:sp>
    </p:spTree>
    <p:extLst>
      <p:ext uri="{BB962C8B-B14F-4D97-AF65-F5344CB8AC3E}">
        <p14:creationId xmlns:p14="http://schemas.microsoft.com/office/powerpoint/2010/main" val="2236299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minister@clarebaptistchurch.org.uk"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ple AirPods on white surface">
            <a:extLst>
              <a:ext uri="{FF2B5EF4-FFF2-40B4-BE49-F238E27FC236}">
                <a16:creationId xmlns:a16="http://schemas.microsoft.com/office/drawing/2014/main" id="{A21F6F15-B1D4-87C1-ED1C-0A15C92C280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38024"/>
            <a:ext cx="12192000" cy="8496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60AE8B-EF22-7619-9A13-5577BF7F19AE}"/>
              </a:ext>
            </a:extLst>
          </p:cNvPr>
          <p:cNvSpPr>
            <a:spLocks noGrp="1"/>
          </p:cNvSpPr>
          <p:nvPr>
            <p:ph type="ctrTitle"/>
          </p:nvPr>
        </p:nvSpPr>
        <p:spPr>
          <a:xfrm>
            <a:off x="3140016" y="480765"/>
            <a:ext cx="8685229" cy="902305"/>
          </a:xfrm>
        </p:spPr>
        <p:txBody>
          <a:bodyPr>
            <a:normAutofit/>
          </a:bodyPr>
          <a:lstStyle/>
          <a:p>
            <a:pPr algn="r"/>
            <a:r>
              <a:rPr lang="en-GB" sz="5500" u="sng" spc="300" dirty="0">
                <a:effectLst>
                  <a:outerShdw blurRad="50800" dist="38100" dir="2700000" algn="tl" rotWithShape="0">
                    <a:prstClr val="black">
                      <a:alpha val="40000"/>
                    </a:prstClr>
                  </a:outerShdw>
                </a:effectLst>
              </a:rPr>
              <a:t>MISSIONAL LISTENING</a:t>
            </a:r>
          </a:p>
        </p:txBody>
      </p:sp>
      <p:pic>
        <p:nvPicPr>
          <p:cNvPr id="3" name="Picture 2" descr="A green and white logo&#10;&#10;AI-generated content may be incorrect.">
            <a:extLst>
              <a:ext uri="{FF2B5EF4-FFF2-40B4-BE49-F238E27FC236}">
                <a16:creationId xmlns:a16="http://schemas.microsoft.com/office/drawing/2014/main" id="{3095A9A9-EE90-2A47-E440-ED7F4E349E0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41104" y="6043252"/>
            <a:ext cx="2180446" cy="42898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4CDB008-24CE-F4D7-CD6F-363693C0609B}"/>
              </a:ext>
            </a:extLst>
          </p:cNvPr>
          <p:cNvSpPr txBox="1">
            <a:spLocks/>
          </p:cNvSpPr>
          <p:nvPr/>
        </p:nvSpPr>
        <p:spPr>
          <a:xfrm>
            <a:off x="2903456" y="931918"/>
            <a:ext cx="9024594" cy="9023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100" spc="300" dirty="0">
                <a:effectLst>
                  <a:outerShdw blurRad="50800" dist="38100" dir="2700000" algn="tl" rotWithShape="0">
                    <a:prstClr val="black">
                      <a:alpha val="40000"/>
                    </a:prstClr>
                  </a:outerShdw>
                </a:effectLst>
                <a:latin typeface="+mn-lt"/>
              </a:rPr>
              <a:t>JOINING GOD IN OUR COMMUNITIES</a:t>
            </a:r>
          </a:p>
        </p:txBody>
      </p:sp>
    </p:spTree>
    <p:extLst>
      <p:ext uri="{BB962C8B-B14F-4D97-AF65-F5344CB8AC3E}">
        <p14:creationId xmlns:p14="http://schemas.microsoft.com/office/powerpoint/2010/main" val="3444829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1" name="Rectangle 15370">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CC89A-EC85-D3E9-0C50-54FC73FEBCB0}"/>
              </a:ext>
            </a:extLst>
          </p:cNvPr>
          <p:cNvSpPr>
            <a:spLocks noGrp="1"/>
          </p:cNvSpPr>
          <p:nvPr>
            <p:ph type="title"/>
          </p:nvPr>
        </p:nvSpPr>
        <p:spPr>
          <a:xfrm>
            <a:off x="1113810" y="3023754"/>
            <a:ext cx="4900144" cy="2736965"/>
          </a:xfrm>
        </p:spPr>
        <p:txBody>
          <a:bodyPr vert="horz" lIns="91440" tIns="45720" rIns="91440" bIns="45720" rtlCol="0" anchor="t">
            <a:normAutofit/>
          </a:bodyPr>
          <a:lstStyle/>
          <a:p>
            <a:r>
              <a:rPr lang="en-US" sz="5400"/>
              <a:t>Potatoes vs. Lettuce</a:t>
            </a:r>
          </a:p>
        </p:txBody>
      </p:sp>
      <p:grpSp>
        <p:nvGrpSpPr>
          <p:cNvPr id="15373" name="Group 1537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5374" name="Rectangle 1537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5" name="Rectangle 153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6" name="Rectangle 153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78" name="Rectangle 1537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0" name="Rectangle 15379">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2" name="Rectangle 1538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Veenas Potatoes | 1KG | Potato | 100% Fresh Vegetable | Indian Origin">
            <a:extLst>
              <a:ext uri="{FF2B5EF4-FFF2-40B4-BE49-F238E27FC236}">
                <a16:creationId xmlns:a16="http://schemas.microsoft.com/office/drawing/2014/main" id="{76AB563B-5024-2A9D-A8BA-FA8E5D0F31F9}"/>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240586" y="495096"/>
            <a:ext cx="3837604" cy="255200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a:extLst>
              <a:ext uri="{FF2B5EF4-FFF2-40B4-BE49-F238E27FC236}">
                <a16:creationId xmlns:a16="http://schemas.microsoft.com/office/drawing/2014/main" id="{E26A13D9-2F78-76C7-F9F0-B3A2B932E49E}"/>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710940" y="3762990"/>
            <a:ext cx="3131296" cy="255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41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F4279-4050-59F5-85B2-443976E51C68}"/>
              </a:ext>
            </a:extLst>
          </p:cNvPr>
          <p:cNvSpPr>
            <a:spLocks noGrp="1"/>
          </p:cNvSpPr>
          <p:nvPr>
            <p:ph type="title"/>
          </p:nvPr>
        </p:nvSpPr>
        <p:spPr>
          <a:xfrm>
            <a:off x="1078828" y="1147158"/>
            <a:ext cx="6038470" cy="4713316"/>
          </a:xfrm>
        </p:spPr>
        <p:txBody>
          <a:bodyPr vert="horz" lIns="91440" tIns="45720" rIns="91440" bIns="45720" rtlCol="0" anchor="ctr">
            <a:normAutofit/>
          </a:bodyPr>
          <a:lstStyle/>
          <a:p>
            <a:r>
              <a:rPr lang="en-US" sz="6000" kern="1200">
                <a:solidFill>
                  <a:schemeClr val="tx1"/>
                </a:solidFill>
                <a:latin typeface="+mj-lt"/>
                <a:ea typeface="+mj-ea"/>
                <a:cs typeface="+mj-cs"/>
              </a:rPr>
              <a:t>Practical tips</a:t>
            </a:r>
          </a:p>
        </p:txBody>
      </p:sp>
      <p:grpSp>
        <p:nvGrpSpPr>
          <p:cNvPr id="17" name="Group 16">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0" name="Rectangle 9">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AB01FF9-ACDA-312B-5590-8D5A05E7C3F9}"/>
              </a:ext>
            </a:extLst>
          </p:cNvPr>
          <p:cNvSpPr txBox="1"/>
          <p:nvPr/>
        </p:nvSpPr>
        <p:spPr>
          <a:xfrm>
            <a:off x="8049831" y="1036948"/>
            <a:ext cx="3261674" cy="453630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dirty="0">
                <a:latin typeface="ITC Avant Garde Std Bk" panose="02000503030000020004" pitchFamily="2" charset="77"/>
              </a:rPr>
              <a:t>Be present</a:t>
            </a:r>
          </a:p>
          <a:p>
            <a:pPr marL="285750" indent="-285750">
              <a:lnSpc>
                <a:spcPct val="150000"/>
              </a:lnSpc>
              <a:buFont typeface="Arial" panose="020B0604020202020204" pitchFamily="34" charset="0"/>
              <a:buChar char="•"/>
            </a:pPr>
            <a:r>
              <a:rPr lang="en-GB" sz="2800" dirty="0">
                <a:latin typeface="ITC Avant Garde Std Bk" panose="02000503030000020004" pitchFamily="2" charset="77"/>
              </a:rPr>
              <a:t>Ask questions</a:t>
            </a:r>
          </a:p>
          <a:p>
            <a:pPr marL="285750" indent="-285750">
              <a:lnSpc>
                <a:spcPct val="150000"/>
              </a:lnSpc>
              <a:buFont typeface="Arial" panose="020B0604020202020204" pitchFamily="34" charset="0"/>
              <a:buChar char="•"/>
            </a:pPr>
            <a:r>
              <a:rPr lang="en-GB" sz="2800" dirty="0">
                <a:latin typeface="ITC Avant Garde Std Bk" panose="02000503030000020004" pitchFamily="2" charset="77"/>
              </a:rPr>
              <a:t>Partner, don’t fix</a:t>
            </a:r>
          </a:p>
          <a:p>
            <a:pPr marL="285750" indent="-285750">
              <a:lnSpc>
                <a:spcPct val="150000"/>
              </a:lnSpc>
              <a:buFont typeface="Arial" panose="020B0604020202020204" pitchFamily="34" charset="0"/>
              <a:buChar char="•"/>
            </a:pPr>
            <a:r>
              <a:rPr lang="en-GB" sz="2800" dirty="0">
                <a:latin typeface="ITC Avant Garde Std Bk" panose="02000503030000020004" pitchFamily="2" charset="77"/>
              </a:rPr>
              <a:t>Reflect</a:t>
            </a:r>
          </a:p>
          <a:p>
            <a:pPr marL="285750" indent="-285750">
              <a:lnSpc>
                <a:spcPct val="150000"/>
              </a:lnSpc>
              <a:buFont typeface="Arial" panose="020B0604020202020204" pitchFamily="34" charset="0"/>
              <a:buChar char="•"/>
            </a:pPr>
            <a:r>
              <a:rPr lang="en-GB" sz="2800" dirty="0">
                <a:latin typeface="ITC Avant Garde Std Bk" panose="02000503030000020004" pitchFamily="2" charset="77"/>
              </a:rPr>
              <a:t>Act</a:t>
            </a:r>
          </a:p>
          <a:p>
            <a:pPr marL="285750" indent="-285750">
              <a:lnSpc>
                <a:spcPct val="150000"/>
              </a:lnSpc>
              <a:buFont typeface="Arial" panose="020B0604020202020204" pitchFamily="34" charset="0"/>
              <a:buChar char="•"/>
            </a:pPr>
            <a:r>
              <a:rPr lang="en-GB" sz="2800" dirty="0">
                <a:latin typeface="ITC Avant Garde Std Bk" panose="02000503030000020004" pitchFamily="2" charset="77"/>
              </a:rPr>
              <a:t>Review</a:t>
            </a:r>
          </a:p>
        </p:txBody>
      </p:sp>
    </p:spTree>
    <p:extLst>
      <p:ext uri="{BB962C8B-B14F-4D97-AF65-F5344CB8AC3E}">
        <p14:creationId xmlns:p14="http://schemas.microsoft.com/office/powerpoint/2010/main" val="2509947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A74A99-C4C5-6FBC-AF45-48EA16D4A17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C8F0EE-021A-0B1F-147B-C96BC22DB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05B747DE-A466-3492-ED9A-FD7CAF8709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5" name="Rectangle 4">
              <a:extLst>
                <a:ext uri="{FF2B5EF4-FFF2-40B4-BE49-F238E27FC236}">
                  <a16:creationId xmlns:a16="http://schemas.microsoft.com/office/drawing/2014/main" id="{06EFB253-705B-A8B8-77DB-48CFD149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D6AFBB80-3608-7713-7EB7-5B2791E7C5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C5C18EA-48AD-83CA-8CEA-6F78508D8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E785322D-BA54-3B60-2856-3DD3F7626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637B25C-5768-2193-7305-0464EFDAC5CD}"/>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5200" kern="1200" dirty="0">
                <a:latin typeface="+mj-lt"/>
                <a:ea typeface="+mj-ea"/>
                <a:cs typeface="+mj-cs"/>
              </a:rPr>
              <a:t>Our current moment</a:t>
            </a:r>
          </a:p>
        </p:txBody>
      </p:sp>
      <p:sp>
        <p:nvSpPr>
          <p:cNvPr id="3" name="Content Placeholder 2">
            <a:extLst>
              <a:ext uri="{FF2B5EF4-FFF2-40B4-BE49-F238E27FC236}">
                <a16:creationId xmlns:a16="http://schemas.microsoft.com/office/drawing/2014/main" id="{3E379EE7-2073-CE39-454A-0EC923A29602}"/>
              </a:ext>
            </a:extLst>
          </p:cNvPr>
          <p:cNvSpPr>
            <a:spLocks noGrp="1"/>
          </p:cNvSpPr>
          <p:nvPr>
            <p:ph idx="1"/>
          </p:nvPr>
        </p:nvSpPr>
        <p:spPr>
          <a:xfrm>
            <a:off x="4845576" y="1167677"/>
            <a:ext cx="6408943" cy="4680583"/>
          </a:xfrm>
        </p:spPr>
        <p:txBody>
          <a:bodyPr anchor="ctr">
            <a:normAutofit/>
          </a:bodyPr>
          <a:lstStyle/>
          <a:p>
            <a:pPr>
              <a:lnSpc>
                <a:spcPct val="150000"/>
              </a:lnSpc>
            </a:pPr>
            <a:r>
              <a:rPr lang="en-GB" dirty="0">
                <a:latin typeface="ITC Avant Garde Std Bk" panose="02000503030000020004" pitchFamily="2" charset="77"/>
              </a:rPr>
              <a:t>Spiritual curiosity among Gen Z</a:t>
            </a:r>
          </a:p>
          <a:p>
            <a:pPr>
              <a:lnSpc>
                <a:spcPct val="150000"/>
              </a:lnSpc>
            </a:pPr>
            <a:r>
              <a:rPr lang="en-GB" dirty="0">
                <a:latin typeface="ITC Avant Garde Std Bk" panose="02000503030000020004" pitchFamily="2" charset="77"/>
              </a:rPr>
              <a:t>Science embracing supernatural</a:t>
            </a:r>
          </a:p>
          <a:p>
            <a:pPr>
              <a:lnSpc>
                <a:spcPct val="150000"/>
              </a:lnSpc>
            </a:pPr>
            <a:r>
              <a:rPr lang="en-GB" dirty="0">
                <a:latin typeface="ITC Avant Garde Std Bk" panose="02000503030000020004" pitchFamily="2" charset="77"/>
              </a:rPr>
              <a:t>Longing for meaning and purpose</a:t>
            </a:r>
          </a:p>
          <a:p>
            <a:pPr>
              <a:lnSpc>
                <a:spcPct val="150000"/>
              </a:lnSpc>
            </a:pPr>
            <a:r>
              <a:rPr lang="en-GB" dirty="0">
                <a:latin typeface="ITC Avant Garde Std Bk" panose="02000503030000020004" pitchFamily="2" charset="77"/>
              </a:rPr>
              <a:t>Opportunity for Jesus-centred communities</a:t>
            </a:r>
          </a:p>
        </p:txBody>
      </p:sp>
    </p:spTree>
    <p:extLst>
      <p:ext uri="{BB962C8B-B14F-4D97-AF65-F5344CB8AC3E}">
        <p14:creationId xmlns:p14="http://schemas.microsoft.com/office/powerpoint/2010/main" val="2763435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5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5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E82507E-A5CD-E577-2984-1146D36C934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3049" y="10"/>
            <a:ext cx="12191999" cy="6857990"/>
          </a:xfrm>
          <a:prstGeom prst="rect">
            <a:avLst/>
          </a:prstGeom>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42256A-6B4D-8F6B-E548-280D3857704C}"/>
              </a:ext>
            </a:extLst>
          </p:cNvPr>
          <p:cNvSpPr txBox="1"/>
          <p:nvPr/>
        </p:nvSpPr>
        <p:spPr>
          <a:xfrm>
            <a:off x="-6096" y="-14582"/>
            <a:ext cx="12195046" cy="1028701"/>
          </a:xfrm>
          <a:prstGeom prst="rect">
            <a:avLst/>
          </a:prstGeom>
          <a:solidFill>
            <a:schemeClr val="bg2">
              <a:lumMod val="50000"/>
              <a:alpha val="50000"/>
            </a:schemeClr>
          </a:solidFill>
          <a:effectLst>
            <a:outerShdw blurRad="50800" dist="38100" dir="2700000" algn="tl" rotWithShape="0">
              <a:prstClr val="black">
                <a:alpha val="40000"/>
              </a:prstClr>
            </a:outerShdw>
          </a:effectLst>
        </p:spPr>
        <p:txBody>
          <a:bodyPr vert="horz" lIns="91440" tIns="45720" rIns="91440" bIns="45720" rtlCol="0" anchor="b">
            <a:normAutofit fontScale="92500"/>
          </a:bodyPr>
          <a:lstStyle/>
          <a:p>
            <a:pPr algn="ctr">
              <a:lnSpc>
                <a:spcPct val="90000"/>
              </a:lnSpc>
              <a:spcBef>
                <a:spcPct val="0"/>
              </a:spcBef>
              <a:spcAft>
                <a:spcPts val="600"/>
              </a:spcAft>
            </a:pPr>
            <a:r>
              <a:rPr lang="en-US" sz="3600" dirty="0">
                <a:solidFill>
                  <a:srgbClr val="FFFF00"/>
                </a:solidFill>
                <a:effectLst>
                  <a:outerShdw blurRad="50800" dist="38100" dir="2700000" algn="tl" rotWithShape="0">
                    <a:prstClr val="black">
                      <a:alpha val="40000"/>
                    </a:prstClr>
                  </a:outerShdw>
                </a:effectLst>
                <a:latin typeface="ITC Avant Garde Std Bk" panose="02000503030000020004" pitchFamily="2" charset="77"/>
                <a:ea typeface="+mj-ea"/>
                <a:cs typeface="+mj-cs"/>
              </a:rPr>
              <a:t>Where might God already be at work in your community – and what would it look like to join him there?</a:t>
            </a:r>
          </a:p>
        </p:txBody>
      </p:sp>
    </p:spTree>
    <p:extLst>
      <p:ext uri="{BB962C8B-B14F-4D97-AF65-F5344CB8AC3E}">
        <p14:creationId xmlns:p14="http://schemas.microsoft.com/office/powerpoint/2010/main" val="1402399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ACF82-8478-346A-947B-9E0F8482E3C2}"/>
              </a:ext>
            </a:extLst>
          </p:cNvPr>
          <p:cNvSpPr>
            <a:spLocks noGrp="1"/>
          </p:cNvSpPr>
          <p:nvPr>
            <p:ph type="ctrTitle"/>
          </p:nvPr>
        </p:nvSpPr>
        <p:spPr>
          <a:xfrm>
            <a:off x="1524000" y="1293338"/>
            <a:ext cx="9144000" cy="3274592"/>
          </a:xfrm>
        </p:spPr>
        <p:txBody>
          <a:bodyPr anchor="ctr">
            <a:noAutofit/>
          </a:bodyPr>
          <a:lstStyle/>
          <a:p>
            <a:pPr>
              <a:lnSpc>
                <a:spcPct val="150000"/>
              </a:lnSpc>
            </a:pPr>
            <a:r>
              <a:rPr lang="en-GB" sz="4400" dirty="0">
                <a:latin typeface="ITC Avant Garde Std Bk" panose="02000503030000020004" pitchFamily="2" charset="77"/>
              </a:rPr>
              <a:t>Not ‘what can we do?’ but ‘what is God doing here, now?’</a:t>
            </a:r>
          </a:p>
        </p:txBody>
      </p:sp>
      <p:sp>
        <p:nvSpPr>
          <p:cNvPr id="3" name="Subtitle 2">
            <a:extLst>
              <a:ext uri="{FF2B5EF4-FFF2-40B4-BE49-F238E27FC236}">
                <a16:creationId xmlns:a16="http://schemas.microsoft.com/office/drawing/2014/main" id="{B49D7C94-E264-E208-FBA1-A196099E3A1D}"/>
              </a:ext>
            </a:extLst>
          </p:cNvPr>
          <p:cNvSpPr>
            <a:spLocks noGrp="1"/>
          </p:cNvSpPr>
          <p:nvPr>
            <p:ph type="subTitle" idx="1"/>
          </p:nvPr>
        </p:nvSpPr>
        <p:spPr>
          <a:xfrm>
            <a:off x="1524000" y="5309306"/>
            <a:ext cx="9144000" cy="856656"/>
          </a:xfrm>
        </p:spPr>
        <p:txBody>
          <a:bodyPr anchor="ctr">
            <a:normAutofit fontScale="92500" lnSpcReduction="10000"/>
          </a:bodyPr>
          <a:lstStyle/>
          <a:p>
            <a:pPr>
              <a:lnSpc>
                <a:spcPct val="160000"/>
              </a:lnSpc>
            </a:pPr>
            <a:r>
              <a:rPr lang="en-GB" sz="4000" spc="300" dirty="0">
                <a:latin typeface="+mj-lt"/>
              </a:rPr>
              <a:t>CLOSING CHALLENGE</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37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61C2C-2596-F402-5F6A-E3B23ED28516}"/>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dirty="0">
                <a:solidFill>
                  <a:schemeClr val="tx1"/>
                </a:solidFill>
                <a:latin typeface="+mj-lt"/>
                <a:ea typeface="+mj-ea"/>
                <a:cs typeface="+mj-cs"/>
              </a:rPr>
              <a:t>Closing prayer</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262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A9AE8-B009-FE8D-4652-E3324638171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solidFill>
                  <a:schemeClr val="tx1"/>
                </a:solidFill>
                <a:latin typeface="+mj-lt"/>
                <a:ea typeface="+mj-ea"/>
                <a:cs typeface="+mj-cs"/>
              </a:rPr>
              <a:t>Thank you</a:t>
            </a:r>
          </a:p>
        </p:txBody>
      </p:sp>
      <p:sp>
        <p:nvSpPr>
          <p:cNvPr id="16395" name="Rectangle 1639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AA381D8-DAE4-A44A-6245-43A8DD9ED89B}"/>
              </a:ext>
            </a:extLst>
          </p:cNvPr>
          <p:cNvSpPr>
            <a:spLocks noGrp="1" noRot="1" noMove="1" noResize="1" noEditPoints="1" noAdjustHandles="1" noChangeArrowheads="1" noChangeShapeType="1"/>
          </p:cNvSpPr>
          <p:nvPr>
            <p:ph type="body" sz="half" idx="2"/>
          </p:nvPr>
        </p:nvSpPr>
        <p:spPr>
          <a:xfrm>
            <a:off x="645066" y="2031101"/>
            <a:ext cx="4813054" cy="3511943"/>
          </a:xfrm>
        </p:spPr>
        <p:txBody>
          <a:bodyPr vert="horz" lIns="91440" tIns="45720" rIns="91440" bIns="45720" rtlCol="0" anchor="ctr">
            <a:normAutofit/>
          </a:bodyPr>
          <a:lstStyle/>
          <a:p>
            <a:r>
              <a:rPr lang="en-US" sz="1800" dirty="0">
                <a:latin typeface="ITC Avant Garde Std Bk" panose="02000503030000020004" pitchFamily="2" charset="77"/>
                <a:hlinkClick r:id="rId3"/>
              </a:rPr>
              <a:t>minister@clarebaptistchurch.org.uk</a:t>
            </a:r>
            <a:endParaRPr lang="en-US" sz="1800" dirty="0">
              <a:latin typeface="ITC Avant Garde Std Bk" panose="02000503030000020004" pitchFamily="2" charset="77"/>
            </a:endParaRPr>
          </a:p>
          <a:p>
            <a:r>
              <a:rPr lang="en-US" sz="2400" dirty="0">
                <a:latin typeface="ITC Avant Garde Std Bk" panose="02000503030000020004" pitchFamily="2" charset="77"/>
              </a:rPr>
              <a:t>M:  07932467655</a:t>
            </a:r>
          </a:p>
        </p:txBody>
      </p:sp>
      <p:sp>
        <p:nvSpPr>
          <p:cNvPr id="16397" name="Rectangle 1639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9" name="Rectangle 1639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1" name="Rectangle 1640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a:extLst>
              <a:ext uri="{FF2B5EF4-FFF2-40B4-BE49-F238E27FC236}">
                <a16:creationId xmlns:a16="http://schemas.microsoft.com/office/drawing/2014/main" id="{01AE6CC9-3D26-8343-69FB-090CAD4EAF2B}"/>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024815" y="650494"/>
            <a:ext cx="3553864" cy="5324142"/>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46EB4490-FD9F-528E-0666-6B905FC947B4}"/>
              </a:ext>
            </a:extLst>
          </p:cNvPr>
          <p:cNvPicPr>
            <a:picLocks noGrp="1" noChangeAspect="1"/>
          </p:cNvPicPr>
          <p:nvPr>
            <p:ph idx="1"/>
          </p:nvPr>
        </p:nvPicPr>
        <p:blipFill>
          <a:blip r:embed="rId5"/>
          <a:stretch>
            <a:fillRect/>
          </a:stretch>
        </p:blipFill>
        <p:spPr bwMode="auto">
          <a:xfrm>
            <a:off x="8269288" y="3424237"/>
            <a:ext cx="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81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8E2897B7-BCE6-4B19-2A76-CD66A4E10784}"/>
              </a:ext>
            </a:extLst>
          </p:cNvPr>
          <p:cNvSpPr txBox="1">
            <a:spLocks/>
          </p:cNvSpPr>
          <p:nvPr/>
        </p:nvSpPr>
        <p:spPr>
          <a:xfrm>
            <a:off x="5894962" y="479493"/>
            <a:ext cx="5458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100" b="1" kern="1200" spc="300" dirty="0">
                <a:solidFill>
                  <a:schemeClr val="tx1"/>
                </a:solidFill>
                <a:latin typeface="+mj-lt"/>
                <a:ea typeface="+mj-ea"/>
                <a:cs typeface="+mj-cs"/>
              </a:rPr>
              <a:t>A lesson from </a:t>
            </a:r>
          </a:p>
          <a:p>
            <a:pPr>
              <a:spcAft>
                <a:spcPts val="600"/>
              </a:spcAft>
            </a:pPr>
            <a:r>
              <a:rPr lang="en-US" sz="4100" b="1" kern="1200" spc="300" dirty="0">
                <a:solidFill>
                  <a:schemeClr val="tx1"/>
                </a:solidFill>
                <a:latin typeface="+mj-lt"/>
                <a:ea typeface="+mj-ea"/>
                <a:cs typeface="+mj-cs"/>
              </a:rPr>
              <a:t>Winnie-the-Pooh</a:t>
            </a:r>
          </a:p>
        </p:txBody>
      </p:sp>
      <p:sp>
        <p:nvSpPr>
          <p:cNvPr id="25" name="Freeform: Shape 2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small.jpeg" descr="image-small.jpeg">
            <a:extLst>
              <a:ext uri="{FF2B5EF4-FFF2-40B4-BE49-F238E27FC236}">
                <a16:creationId xmlns:a16="http://schemas.microsoft.com/office/drawing/2014/main" id="{8065C45A-28C2-9AC7-8714-2F565A02DF29}"/>
              </a:ext>
            </a:extLst>
          </p:cNvPr>
          <p:cNvPicPr>
            <a:picLocks noChangeAspect="1"/>
          </p:cNvPicPr>
          <p:nvPr/>
        </p:nvPicPr>
        <p:blipFill rotWithShape="1">
          <a:blip r:embed="rId3">
            <a:extLst>
              <a:ext uri="{28A0092B-C50C-407E-A947-70E740481C1C}">
                <a14:useLocalDpi xmlns:a14="http://schemas.microsoft.com/office/drawing/2010/main"/>
              </a:ext>
            </a:extLst>
          </a:blip>
          <a:srcRect/>
          <a:stretch>
            <a:fillRect/>
          </a:stretch>
        </p:blipFill>
        <p:spPr>
          <a:xfrm>
            <a:off x="1029599" y="511293"/>
            <a:ext cx="4124546"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3" name="Rectangle 2">
            <a:extLst>
              <a:ext uri="{FF2B5EF4-FFF2-40B4-BE49-F238E27FC236}">
                <a16:creationId xmlns:a16="http://schemas.microsoft.com/office/drawing/2014/main" id="{C4DEC4A6-1DAE-F1B8-EBDC-A1AC0EA9B80B}"/>
              </a:ext>
            </a:extLst>
          </p:cNvPr>
          <p:cNvSpPr/>
          <p:nvPr/>
        </p:nvSpPr>
        <p:spPr>
          <a:xfrm>
            <a:off x="5894962" y="1984443"/>
            <a:ext cx="5458838" cy="4192520"/>
          </a:xfrm>
          <a:prstGeom prst="rect">
            <a:avLst/>
          </a:prstGeom>
        </p:spPr>
        <p:txBody>
          <a:bodyPr vert="horz" lIns="91440" tIns="45720" rIns="91440" bIns="45720" rtlCol="0">
            <a:normAutofit fontScale="92500" lnSpcReduction="20000"/>
          </a:bodyPr>
          <a:lstStyle/>
          <a:p>
            <a:pPr>
              <a:lnSpc>
                <a:spcPct val="150000"/>
              </a:lnSpc>
              <a:spcBef>
                <a:spcPts val="1000"/>
              </a:spcBef>
              <a:spcAft>
                <a:spcPts val="600"/>
              </a:spcAft>
            </a:pPr>
            <a:r>
              <a:rPr lang="en-US" sz="2400" dirty="0">
                <a:latin typeface="ITC Avant Garde Std Bk" panose="02000503030000020004" pitchFamily="2" charset="77"/>
              </a:rPr>
              <a:t>Here is Edward Bear, coming downstairs now, bump, bump, bump, on the back of his head, behind Christopher Robin. It is, as far as he knows, the only way of coming downstairs, but sometimes he feels that there really is another way, if only he could stop bumping for a moment and think of it.</a:t>
            </a:r>
          </a:p>
        </p:txBody>
      </p:sp>
    </p:spTree>
    <p:extLst>
      <p:ext uri="{BB962C8B-B14F-4D97-AF65-F5344CB8AC3E}">
        <p14:creationId xmlns:p14="http://schemas.microsoft.com/office/powerpoint/2010/main" val="3797799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57968F-2AA8-5187-332F-5B628838AD09}"/>
              </a:ext>
            </a:extLst>
          </p:cNvPr>
          <p:cNvSpPr txBox="1"/>
          <p:nvPr/>
        </p:nvSpPr>
        <p:spPr>
          <a:xfrm>
            <a:off x="1361781" y="4174872"/>
            <a:ext cx="9144000" cy="32745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b="1" kern="1200" dirty="0">
                <a:solidFill>
                  <a:schemeClr val="tx1"/>
                </a:solidFill>
                <a:latin typeface="+mj-lt"/>
                <a:ea typeface="+mj-ea"/>
                <a:cs typeface="+mj-cs"/>
              </a:rPr>
              <a:t>What is mission?</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A58981B-39E3-6EDD-324D-7441E09D3B88}"/>
              </a:ext>
            </a:extLst>
          </p:cNvPr>
          <p:cNvSpPr/>
          <p:nvPr/>
        </p:nvSpPr>
        <p:spPr>
          <a:xfrm>
            <a:off x="3069909" y="1505662"/>
            <a:ext cx="5727744" cy="2585323"/>
          </a:xfrm>
          <a:prstGeom prst="rect">
            <a:avLst/>
          </a:prstGeom>
          <a:noFill/>
        </p:spPr>
        <p:txBody>
          <a:bodyPr wrap="square" lIns="91440" tIns="45720" rIns="91440" bIns="45720">
            <a:spAutoFit/>
          </a:bodyPr>
          <a:lstStyle/>
          <a:p>
            <a:pPr algn="ctr"/>
            <a:r>
              <a:rPr lang="en-GB"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Tell, Teach, Tend, Transform &amp; Treasure</a:t>
            </a:r>
          </a:p>
        </p:txBody>
      </p:sp>
    </p:spTree>
    <p:extLst>
      <p:ext uri="{BB962C8B-B14F-4D97-AF65-F5344CB8AC3E}">
        <p14:creationId xmlns:p14="http://schemas.microsoft.com/office/powerpoint/2010/main" val="4120147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160664-B6F3-52B5-C0A1-CDABBF59F291}"/>
              </a:ext>
            </a:extLst>
          </p:cNvPr>
          <p:cNvSpPr/>
          <p:nvPr/>
        </p:nvSpPr>
        <p:spPr>
          <a:xfrm>
            <a:off x="1190498" y="2205822"/>
            <a:ext cx="4036334" cy="2387600"/>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5400" b="1" kern="1200" dirty="0">
                <a:ln w="0"/>
                <a:solidFill>
                  <a:schemeClr val="tx1"/>
                </a:solidFill>
                <a:effectLst>
                  <a:outerShdw blurRad="38100" dist="19050" dir="2700000" algn="tl" rotWithShape="0">
                    <a:schemeClr val="dk1">
                      <a:alpha val="40000"/>
                    </a:schemeClr>
                  </a:outerShdw>
                </a:effectLst>
                <a:latin typeface="ITC Avant Garde Std Bk" panose="02000503030000020004" pitchFamily="2" charset="77"/>
                <a:ea typeface="+mj-ea"/>
                <a:cs typeface="+mj-cs"/>
              </a:rPr>
              <a:t>Strategy </a:t>
            </a:r>
          </a:p>
          <a:p>
            <a:pPr algn="ctr">
              <a:lnSpc>
                <a:spcPct val="90000"/>
              </a:lnSpc>
              <a:spcBef>
                <a:spcPct val="0"/>
              </a:spcBef>
              <a:spcAft>
                <a:spcPts val="600"/>
              </a:spcAft>
            </a:pPr>
            <a:r>
              <a:rPr lang="en-US" sz="5400" b="1" kern="1200" dirty="0">
                <a:ln w="0"/>
                <a:solidFill>
                  <a:schemeClr val="tx1"/>
                </a:solidFill>
                <a:effectLst>
                  <a:outerShdw blurRad="38100" dist="19050" dir="2700000" algn="tl" rotWithShape="0">
                    <a:schemeClr val="dk1">
                      <a:alpha val="40000"/>
                    </a:schemeClr>
                  </a:outerShdw>
                </a:effectLst>
                <a:latin typeface="ITC Avant Garde Std Bk" panose="02000503030000020004" pitchFamily="2" charset="77"/>
                <a:ea typeface="+mj-ea"/>
                <a:cs typeface="+mj-cs"/>
              </a:rPr>
              <a:t>≠ </a:t>
            </a:r>
          </a:p>
          <a:p>
            <a:pPr algn="ctr">
              <a:lnSpc>
                <a:spcPct val="90000"/>
              </a:lnSpc>
              <a:spcBef>
                <a:spcPct val="0"/>
              </a:spcBef>
              <a:spcAft>
                <a:spcPts val="600"/>
              </a:spcAft>
            </a:pPr>
            <a:r>
              <a:rPr lang="en-US" sz="5400" b="1" kern="1200" dirty="0">
                <a:ln w="0"/>
                <a:solidFill>
                  <a:schemeClr val="tx1"/>
                </a:solidFill>
                <a:effectLst>
                  <a:outerShdw blurRad="38100" dist="19050" dir="2700000" algn="tl" rotWithShape="0">
                    <a:schemeClr val="dk1">
                      <a:alpha val="40000"/>
                    </a:schemeClr>
                  </a:outerShdw>
                </a:effectLst>
                <a:latin typeface="ITC Avant Garde Std Bk" panose="02000503030000020004" pitchFamily="2" charset="77"/>
                <a:ea typeface="+mj-ea"/>
                <a:cs typeface="+mj-cs"/>
              </a:rPr>
              <a:t>mission</a:t>
            </a:r>
          </a:p>
        </p:txBody>
      </p:sp>
      <p:grpSp>
        <p:nvGrpSpPr>
          <p:cNvPr id="3081" name="Group 308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082" name="Rectangle 308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6" name="Rectangle 308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Rectangle 308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oxer Shorts - Navy Hardwick Check">
            <a:extLst>
              <a:ext uri="{FF2B5EF4-FFF2-40B4-BE49-F238E27FC236}">
                <a16:creationId xmlns:a16="http://schemas.microsoft.com/office/drawing/2014/main" id="{DF0F2E7B-C3C2-2823-2A14-CE4BB0090380}"/>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a:fillRect/>
          </a:stretch>
        </p:blipFill>
        <p:spPr bwMode="auto">
          <a:xfrm rot="21600000">
            <a:off x="5922492" y="1069446"/>
            <a:ext cx="5536001" cy="466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84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A3E6FC-75E3-C535-5D68-AFC6B8436DA7}"/>
              </a:ext>
            </a:extLst>
          </p:cNvPr>
          <p:cNvSpPr/>
          <p:nvPr/>
        </p:nvSpPr>
        <p:spPr>
          <a:xfrm>
            <a:off x="1524000" y="1293338"/>
            <a:ext cx="9144000" cy="32745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b="1" kern="1200" dirty="0">
                <a:ln w="0"/>
                <a:solidFill>
                  <a:schemeClr val="tx1"/>
                </a:solidFill>
                <a:effectLst>
                  <a:outerShdw blurRad="38100" dist="19050" dir="2700000" algn="tl" rotWithShape="0">
                    <a:schemeClr val="dk1">
                      <a:alpha val="40000"/>
                    </a:schemeClr>
                  </a:outerShdw>
                </a:effectLst>
                <a:latin typeface="ITC Avant Garde Std Bk" panose="02000503030000020004" pitchFamily="2" charset="77"/>
                <a:ea typeface="+mj-ea"/>
                <a:cs typeface="+mj-cs"/>
              </a:rPr>
              <a:t>missio Dei </a:t>
            </a:r>
          </a:p>
          <a:p>
            <a:pPr algn="ctr">
              <a:lnSpc>
                <a:spcPct val="90000"/>
              </a:lnSpc>
              <a:spcBef>
                <a:spcPct val="0"/>
              </a:spcBef>
              <a:spcAft>
                <a:spcPts val="600"/>
              </a:spcAft>
            </a:pPr>
            <a:r>
              <a:rPr lang="en-US" sz="7200" b="1" kern="1200" dirty="0">
                <a:ln w="0"/>
                <a:solidFill>
                  <a:schemeClr val="tx1"/>
                </a:solidFill>
                <a:effectLst>
                  <a:outerShdw blurRad="38100" dist="19050" dir="2700000" algn="tl" rotWithShape="0">
                    <a:schemeClr val="dk1">
                      <a:alpha val="40000"/>
                    </a:schemeClr>
                  </a:outerShdw>
                </a:effectLst>
                <a:latin typeface="ITC Avant Garde Std Bk" panose="02000503030000020004" pitchFamily="2" charset="77"/>
                <a:ea typeface="+mj-ea"/>
                <a:cs typeface="+mj-cs"/>
              </a:rPr>
              <a:t>vs. </a:t>
            </a:r>
          </a:p>
          <a:p>
            <a:pPr algn="ctr">
              <a:lnSpc>
                <a:spcPct val="90000"/>
              </a:lnSpc>
              <a:spcBef>
                <a:spcPct val="0"/>
              </a:spcBef>
              <a:spcAft>
                <a:spcPts val="600"/>
              </a:spcAft>
            </a:pPr>
            <a:r>
              <a:rPr lang="en-US" sz="7200" b="1" kern="1200" dirty="0">
                <a:ln w="0"/>
                <a:solidFill>
                  <a:schemeClr val="tx1"/>
                </a:solidFill>
                <a:effectLst>
                  <a:outerShdw blurRad="38100" dist="19050" dir="2700000" algn="tl" rotWithShape="0">
                    <a:schemeClr val="dk1">
                      <a:alpha val="40000"/>
                    </a:schemeClr>
                  </a:outerShdw>
                </a:effectLst>
                <a:latin typeface="ITC Avant Garde Std Bk" panose="02000503030000020004" pitchFamily="2" charset="77"/>
                <a:ea typeface="+mj-ea"/>
                <a:cs typeface="+mj-cs"/>
              </a:rPr>
              <a:t>missio Ecclesia</a:t>
            </a:r>
          </a:p>
        </p:txBody>
      </p:sp>
      <p:sp>
        <p:nvSpPr>
          <p:cNvPr id="4" name="TextBox 3">
            <a:extLst>
              <a:ext uri="{FF2B5EF4-FFF2-40B4-BE49-F238E27FC236}">
                <a16:creationId xmlns:a16="http://schemas.microsoft.com/office/drawing/2014/main" id="{485B69DB-FB05-8E62-14EF-286E06C46F6C}"/>
              </a:ext>
            </a:extLst>
          </p:cNvPr>
          <p:cNvSpPr txBox="1"/>
          <p:nvPr/>
        </p:nvSpPr>
        <p:spPr>
          <a:xfrm>
            <a:off x="1524000" y="5514052"/>
            <a:ext cx="9144000" cy="651910"/>
          </a:xfrm>
          <a:prstGeom prst="rect">
            <a:avLst/>
          </a:prstGeom>
        </p:spPr>
        <p:txBody>
          <a:bodyPr vert="horz" lIns="91440" tIns="45720" rIns="91440" bIns="45720" rtlCol="0" anchor="ctr">
            <a:normAutofit/>
          </a:bodyPr>
          <a:lstStyle/>
          <a:p>
            <a:pPr algn="ctr">
              <a:lnSpc>
                <a:spcPct val="90000"/>
              </a:lnSpc>
              <a:spcBef>
                <a:spcPts val="1000"/>
              </a:spcBef>
            </a:pPr>
            <a:r>
              <a:rPr lang="en-US" sz="2400" kern="1200" dirty="0">
                <a:solidFill>
                  <a:schemeClr val="tx1"/>
                </a:solidFill>
                <a:latin typeface="ITC Avant Garde Std Bk" panose="02000503030000020004" pitchFamily="2" charset="77"/>
              </a:rPr>
              <a:t>Mission is more of a posture than a project</a:t>
            </a: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070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AF7797-8BDC-E746-8A88-2395125041D5}"/>
              </a:ext>
            </a:extLst>
          </p:cNvPr>
          <p:cNvSpPr txBox="1"/>
          <p:nvPr/>
        </p:nvSpPr>
        <p:spPr>
          <a:xfrm>
            <a:off x="563193" y="2218777"/>
            <a:ext cx="4559425" cy="3979585"/>
          </a:xfrm>
          <a:prstGeom prst="rect">
            <a:avLst/>
          </a:prstGeom>
        </p:spPr>
        <p:txBody>
          <a:bodyPr vert="horz" lIns="91440" tIns="45720" rIns="91440" bIns="45720" rtlCol="0" anchor="ctr">
            <a:normAutofit/>
          </a:bodyPr>
          <a:lstStyle/>
          <a:p>
            <a:pPr>
              <a:lnSpc>
                <a:spcPct val="150000"/>
              </a:lnSpc>
              <a:spcAft>
                <a:spcPts val="600"/>
              </a:spcAft>
            </a:pPr>
            <a:r>
              <a:rPr lang="en-US" sz="3200" dirty="0">
                <a:effectLst/>
                <a:latin typeface="ITC Avant Garde Std Bk" panose="02000503030000020004" pitchFamily="2" charset="77"/>
              </a:rPr>
              <a:t>“A kind of listening with half an ear… is only waiting for a chance to speak.” </a:t>
            </a:r>
          </a:p>
          <a:p>
            <a:pPr algn="r">
              <a:lnSpc>
                <a:spcPct val="150000"/>
              </a:lnSpc>
              <a:spcAft>
                <a:spcPts val="600"/>
              </a:spcAft>
            </a:pPr>
            <a:r>
              <a:rPr lang="en-US" sz="1600" dirty="0">
                <a:latin typeface="ITC Avant Garde Std Bk" panose="02000503030000020004" pitchFamily="2" charset="77"/>
              </a:rPr>
              <a:t>Dietrich Bonhoeffer </a:t>
            </a:r>
            <a:endParaRPr lang="en-US" sz="1600" dirty="0">
              <a:effectLst/>
              <a:latin typeface="ITC Avant Garde Std Bk" panose="02000503030000020004" pitchFamily="2" charset="77"/>
            </a:endParaRPr>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ands on ears">
            <a:extLst>
              <a:ext uri="{FF2B5EF4-FFF2-40B4-BE49-F238E27FC236}">
                <a16:creationId xmlns:a16="http://schemas.microsoft.com/office/drawing/2014/main" id="{D7FB9327-E413-BC69-8BA4-157B36A5A61E}"/>
              </a:ext>
            </a:extLst>
          </p:cNvPr>
          <p:cNvPicPr>
            <a:picLocks noChangeAspect="1"/>
          </p:cNvPicPr>
          <p:nvPr/>
        </p:nvPicPr>
        <p:blipFill>
          <a:blip r:embed="rId3">
            <a:extLst>
              <a:ext uri="{28A0092B-C50C-407E-A947-70E740481C1C}">
                <a14:useLocalDpi xmlns:a14="http://schemas.microsoft.com/office/drawing/2010/main"/>
              </a:ext>
            </a:extLst>
          </a:blip>
          <a:srcRect b="-2"/>
          <a:stretch>
            <a:fillRect/>
          </a:stretch>
        </p:blipFill>
        <p:spPr>
          <a:xfrm>
            <a:off x="5977788" y="799352"/>
            <a:ext cx="5425410" cy="5259296"/>
          </a:xfrm>
          <a:prstGeom prst="rect">
            <a:avLst/>
          </a:prstGeom>
        </p:spPr>
      </p:pic>
      <p:sp>
        <p:nvSpPr>
          <p:cNvPr id="5" name="TextBox 4">
            <a:extLst>
              <a:ext uri="{FF2B5EF4-FFF2-40B4-BE49-F238E27FC236}">
                <a16:creationId xmlns:a16="http://schemas.microsoft.com/office/drawing/2014/main" id="{E3DCD102-D9EF-FA6D-392F-031025B0067E}"/>
              </a:ext>
            </a:extLst>
          </p:cNvPr>
          <p:cNvSpPr txBox="1"/>
          <p:nvPr/>
        </p:nvSpPr>
        <p:spPr>
          <a:xfrm>
            <a:off x="750697" y="502118"/>
            <a:ext cx="4411744" cy="1323439"/>
          </a:xfrm>
          <a:prstGeom prst="rect">
            <a:avLst/>
          </a:prstGeom>
          <a:noFill/>
        </p:spPr>
        <p:txBody>
          <a:bodyPr wrap="square" rtlCol="0">
            <a:spAutoFit/>
          </a:bodyPr>
          <a:lstStyle/>
          <a:p>
            <a:r>
              <a:rPr lang="en-GB" sz="4000" dirty="0"/>
              <a:t>A listening problem?</a:t>
            </a:r>
          </a:p>
        </p:txBody>
      </p:sp>
      <p:graphicFrame>
        <p:nvGraphicFramePr>
          <p:cNvPr id="31" name="TextBox 5">
            <a:extLst>
              <a:ext uri="{FF2B5EF4-FFF2-40B4-BE49-F238E27FC236}">
                <a16:creationId xmlns:a16="http://schemas.microsoft.com/office/drawing/2014/main" id="{48B87A45-7D52-A8DC-5DC6-75DCB48C712A}"/>
              </a:ext>
            </a:extLst>
          </p:cNvPr>
          <p:cNvGraphicFramePr/>
          <p:nvPr>
            <p:extLst>
              <p:ext uri="{D42A27DB-BD31-4B8C-83A1-F6EECF244321}">
                <p14:modId xmlns:p14="http://schemas.microsoft.com/office/powerpoint/2010/main" val="3282461092"/>
              </p:ext>
            </p:extLst>
          </p:nvPr>
        </p:nvGraphicFramePr>
        <p:xfrm>
          <a:off x="325883" y="2104285"/>
          <a:ext cx="5184625" cy="6273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7098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5" name="Rectangle 4">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2A764E-E1BC-AE44-24DE-C53A6137BD7E}"/>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5200" kern="1200" dirty="0">
                <a:latin typeface="+mj-lt"/>
                <a:ea typeface="+mj-ea"/>
                <a:cs typeface="+mj-cs"/>
              </a:rPr>
              <a:t>Cultural context</a:t>
            </a:r>
          </a:p>
        </p:txBody>
      </p:sp>
      <p:sp>
        <p:nvSpPr>
          <p:cNvPr id="3" name="Content Placeholder 2">
            <a:extLst>
              <a:ext uri="{FF2B5EF4-FFF2-40B4-BE49-F238E27FC236}">
                <a16:creationId xmlns:a16="http://schemas.microsoft.com/office/drawing/2014/main" id="{E6742CD3-7675-9124-26EF-A0A66980A25F}"/>
              </a:ext>
            </a:extLst>
          </p:cNvPr>
          <p:cNvSpPr>
            <a:spLocks noGrp="1"/>
          </p:cNvSpPr>
          <p:nvPr>
            <p:ph idx="1"/>
          </p:nvPr>
        </p:nvSpPr>
        <p:spPr>
          <a:xfrm>
            <a:off x="4845576" y="1167677"/>
            <a:ext cx="6408943" cy="4680583"/>
          </a:xfrm>
        </p:spPr>
        <p:txBody>
          <a:bodyPr anchor="ctr">
            <a:normAutofit/>
          </a:bodyPr>
          <a:lstStyle/>
          <a:p>
            <a:pPr>
              <a:lnSpc>
                <a:spcPct val="150000"/>
              </a:lnSpc>
            </a:pPr>
            <a:r>
              <a:rPr lang="en-GB" dirty="0">
                <a:latin typeface="ITC Avant Garde Std Bk" panose="02000503030000020004" pitchFamily="2" charset="77"/>
              </a:rPr>
              <a:t>Post-Christendom &gt; Post-secular</a:t>
            </a:r>
          </a:p>
          <a:p>
            <a:pPr>
              <a:lnSpc>
                <a:spcPct val="150000"/>
              </a:lnSpc>
            </a:pPr>
            <a:r>
              <a:rPr lang="en-GB" dirty="0">
                <a:latin typeface="ITC Avant Garde Std Bk" panose="02000503030000020004" pitchFamily="2" charset="77"/>
              </a:rPr>
              <a:t>75-year story ending</a:t>
            </a:r>
          </a:p>
          <a:p>
            <a:pPr>
              <a:lnSpc>
                <a:spcPct val="150000"/>
              </a:lnSpc>
            </a:pPr>
            <a:r>
              <a:rPr lang="en-GB" dirty="0">
                <a:latin typeface="ITC Avant Garde Std Bk" panose="02000503030000020004" pitchFamily="2" charset="77"/>
              </a:rPr>
              <a:t>Can no longer expect people to simply come and listen</a:t>
            </a:r>
          </a:p>
          <a:p>
            <a:pPr>
              <a:lnSpc>
                <a:spcPct val="150000"/>
              </a:lnSpc>
            </a:pPr>
            <a:r>
              <a:rPr lang="en-GB" dirty="0">
                <a:latin typeface="ITC Avant Garde Std Bk" panose="02000503030000020004" pitchFamily="2" charset="77"/>
              </a:rPr>
              <a:t>Where is your church still living in the old story? </a:t>
            </a:r>
          </a:p>
        </p:txBody>
      </p:sp>
    </p:spTree>
    <p:extLst>
      <p:ext uri="{BB962C8B-B14F-4D97-AF65-F5344CB8AC3E}">
        <p14:creationId xmlns:p14="http://schemas.microsoft.com/office/powerpoint/2010/main" val="3343665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608E9-9C15-E80F-9CB5-4B83B7B02C96}"/>
              </a:ext>
            </a:extLst>
          </p:cNvPr>
          <p:cNvSpPr>
            <a:spLocks noGrp="1"/>
          </p:cNvSpPr>
          <p:nvPr>
            <p:ph type="title"/>
          </p:nvPr>
        </p:nvSpPr>
        <p:spPr>
          <a:xfrm>
            <a:off x="1043631" y="809898"/>
            <a:ext cx="9942716" cy="1554480"/>
          </a:xfrm>
        </p:spPr>
        <p:txBody>
          <a:bodyPr anchor="ctr">
            <a:normAutofit/>
          </a:bodyPr>
          <a:lstStyle/>
          <a:p>
            <a:r>
              <a:rPr lang="en-GB" sz="4800"/>
              <a:t>Theology of listening</a:t>
            </a:r>
          </a:p>
        </p:txBody>
      </p:sp>
      <p:sp>
        <p:nvSpPr>
          <p:cNvPr id="3" name="Content Placeholder 2">
            <a:extLst>
              <a:ext uri="{FF2B5EF4-FFF2-40B4-BE49-F238E27FC236}">
                <a16:creationId xmlns:a16="http://schemas.microsoft.com/office/drawing/2014/main" id="{44C21FF2-5C1E-0992-69CD-0D1EA0743FE8}"/>
              </a:ext>
            </a:extLst>
          </p:cNvPr>
          <p:cNvSpPr>
            <a:spLocks noGrp="1"/>
          </p:cNvSpPr>
          <p:nvPr>
            <p:ph idx="1"/>
          </p:nvPr>
        </p:nvSpPr>
        <p:spPr>
          <a:xfrm>
            <a:off x="1045028" y="3017522"/>
            <a:ext cx="9941319" cy="3124658"/>
          </a:xfrm>
        </p:spPr>
        <p:txBody>
          <a:bodyPr anchor="ctr">
            <a:normAutofit/>
          </a:bodyPr>
          <a:lstStyle/>
          <a:p>
            <a:pPr>
              <a:lnSpc>
                <a:spcPct val="150000"/>
              </a:lnSpc>
            </a:pPr>
            <a:r>
              <a:rPr lang="en-GB" dirty="0">
                <a:latin typeface="ITC Avant Garde Std Bk" panose="02000503030000020004" pitchFamily="2" charset="77"/>
              </a:rPr>
              <a:t>Genesis 1: Creation hears and obeys</a:t>
            </a:r>
          </a:p>
          <a:p>
            <a:pPr>
              <a:lnSpc>
                <a:spcPct val="150000"/>
              </a:lnSpc>
            </a:pPr>
            <a:r>
              <a:rPr lang="en-GB" dirty="0">
                <a:latin typeface="ITC Avant Garde Std Bk" panose="02000503030000020004" pitchFamily="2" charset="77"/>
              </a:rPr>
              <a:t>Shema: “Hear, O Israel”</a:t>
            </a:r>
          </a:p>
          <a:p>
            <a:pPr>
              <a:lnSpc>
                <a:spcPct val="150000"/>
              </a:lnSpc>
            </a:pPr>
            <a:r>
              <a:rPr lang="en-GB" dirty="0">
                <a:latin typeface="ITC Avant Garde Std Bk" panose="02000503030000020004" pitchFamily="2" charset="77"/>
              </a:rPr>
              <a:t>Mark 4: Parable of the soils</a:t>
            </a:r>
          </a:p>
          <a:p>
            <a:pPr>
              <a:lnSpc>
                <a:spcPct val="150000"/>
              </a:lnSpc>
            </a:pPr>
            <a:r>
              <a:rPr lang="en-GB" dirty="0">
                <a:latin typeface="ITC Avant Garde Std Bk" panose="02000503030000020004" pitchFamily="2" charset="77"/>
              </a:rPr>
              <a:t>Genesis 28:16 “Surely the Lord is in this place…”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898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3A049-A397-E319-E00D-A08A3DABD1A2}"/>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5400" kern="1200">
                <a:solidFill>
                  <a:schemeClr val="tx1"/>
                </a:solidFill>
                <a:latin typeface="+mj-lt"/>
                <a:ea typeface="+mj-ea"/>
                <a:cs typeface="+mj-cs"/>
              </a:rPr>
              <a:t>Missional listening defined</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3CF5F8-AC2D-05B0-577F-47A34F4C8276}"/>
              </a:ext>
            </a:extLst>
          </p:cNvPr>
          <p:cNvSpPr txBox="1">
            <a:spLocks/>
          </p:cNvSpPr>
          <p:nvPr/>
        </p:nvSpPr>
        <p:spPr>
          <a:xfrm>
            <a:off x="793660" y="2599509"/>
            <a:ext cx="10143668" cy="343553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latin typeface="ITC Avant Garde Std Bk" panose="02000503030000020004" pitchFamily="2" charset="77"/>
              </a:rPr>
              <a:t>Listen </a:t>
            </a:r>
            <a:r>
              <a:rPr lang="en-US" sz="2400" b="1" dirty="0">
                <a:latin typeface="ITC Avant Garde Std Bk" panose="02000503030000020004" pitchFamily="2" charset="77"/>
              </a:rPr>
              <a:t>to</a:t>
            </a:r>
            <a:r>
              <a:rPr lang="en-US" sz="2400" dirty="0">
                <a:latin typeface="ITC Avant Garde Std Bk" panose="02000503030000020004" pitchFamily="2" charset="77"/>
              </a:rPr>
              <a:t> not listening </a:t>
            </a:r>
            <a:r>
              <a:rPr lang="en-US" sz="2400" b="1" dirty="0">
                <a:latin typeface="ITC Avant Garde Std Bk" panose="02000503030000020004" pitchFamily="2" charset="77"/>
              </a:rPr>
              <a:t>for</a:t>
            </a:r>
            <a:endParaRPr lang="en-US" sz="2400" dirty="0">
              <a:latin typeface="ITC Avant Garde Std Bk" panose="02000503030000020004" pitchFamily="2" charset="77"/>
            </a:endParaRPr>
          </a:p>
          <a:p>
            <a:pPr>
              <a:lnSpc>
                <a:spcPct val="150000"/>
              </a:lnSpc>
            </a:pPr>
            <a:r>
              <a:rPr lang="en-US" sz="2400" dirty="0">
                <a:latin typeface="ITC Avant Garde Std Bk" panose="02000503030000020004" pitchFamily="2" charset="77"/>
              </a:rPr>
              <a:t>Look for where God is ‘leaking’</a:t>
            </a:r>
          </a:p>
          <a:p>
            <a:pPr>
              <a:lnSpc>
                <a:spcPct val="150000"/>
              </a:lnSpc>
            </a:pPr>
            <a:r>
              <a:rPr lang="en-US" sz="2400" dirty="0">
                <a:latin typeface="ITC Avant Garde Std Bk" panose="02000503030000020004" pitchFamily="2" charset="77"/>
              </a:rPr>
              <a:t>Fan into flame the image of God in others (Debra Hirsch)</a:t>
            </a:r>
          </a:p>
          <a:p>
            <a:pPr>
              <a:lnSpc>
                <a:spcPct val="150000"/>
              </a:lnSpc>
            </a:pPr>
            <a:r>
              <a:rPr lang="en-US" sz="2400" dirty="0">
                <a:latin typeface="ITC Avant Garde Std Bk" panose="02000503030000020004" pitchFamily="2" charset="77"/>
              </a:rPr>
              <a:t>Start from blessing (Gen 1-2) not brokenness (Gen 3)</a:t>
            </a:r>
          </a:p>
        </p:txBody>
      </p:sp>
    </p:spTree>
    <p:extLst>
      <p:ext uri="{BB962C8B-B14F-4D97-AF65-F5344CB8AC3E}">
        <p14:creationId xmlns:p14="http://schemas.microsoft.com/office/powerpoint/2010/main" val="2831980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0f93214-20ff-4c70-8d5e-fddcc8d48996">
      <Terms xmlns="http://schemas.microsoft.com/office/infopath/2007/PartnerControls"/>
    </lcf76f155ced4ddcb4097134ff3c332f>
    <TaxCatchAll xmlns="4bf9788d-ec5f-4cf2-94ae-92184878620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B40F8C1841E84ABE4E88EEC4BB1BBC" ma:contentTypeVersion="15" ma:contentTypeDescription="Create a new document." ma:contentTypeScope="" ma:versionID="349dfe340074dd9e211cd65924b26207">
  <xsd:schema xmlns:xsd="http://www.w3.org/2001/XMLSchema" xmlns:xs="http://www.w3.org/2001/XMLSchema" xmlns:p="http://schemas.microsoft.com/office/2006/metadata/properties" xmlns:ns2="30f93214-20ff-4c70-8d5e-fddcc8d48996" xmlns:ns3="4bf9788d-ec5f-4cf2-94ae-92184878620a" targetNamespace="http://schemas.microsoft.com/office/2006/metadata/properties" ma:root="true" ma:fieldsID="26ef3b3211542b3f36fd2ce4362c3d51" ns2:_="" ns3:_="">
    <xsd:import namespace="30f93214-20ff-4c70-8d5e-fddcc8d48996"/>
    <xsd:import namespace="4bf9788d-ec5f-4cf2-94ae-9218487862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93214-20ff-4c70-8d5e-fddcc8d489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68f1233-609f-4a5c-8774-8e449502f5e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f9788d-ec5f-4cf2-94ae-9218487862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22f113f-bed3-45b0-9630-ca5fbe2aa5f4}" ma:internalName="TaxCatchAll" ma:showField="CatchAllData" ma:web="4bf9788d-ec5f-4cf2-94ae-9218487862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F1CE6F-9F38-4EBA-A561-C1E70051333D}">
  <ds:schemaRefs>
    <ds:schemaRef ds:uri="http://schemas.microsoft.com/office/2006/metadata/properties"/>
    <ds:schemaRef ds:uri="http://schemas.microsoft.com/office/infopath/2007/PartnerControls"/>
    <ds:schemaRef ds:uri="30f93214-20ff-4c70-8d5e-fddcc8d48996"/>
    <ds:schemaRef ds:uri="4bf9788d-ec5f-4cf2-94ae-92184878620a"/>
  </ds:schemaRefs>
</ds:datastoreItem>
</file>

<file path=customXml/itemProps2.xml><?xml version="1.0" encoding="utf-8"?>
<ds:datastoreItem xmlns:ds="http://schemas.openxmlformats.org/officeDocument/2006/customXml" ds:itemID="{44CF024E-AAD8-4201-B394-6BEA4903F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93214-20ff-4c70-8d5e-fddcc8d48996"/>
    <ds:schemaRef ds:uri="4bf9788d-ec5f-4cf2-94ae-921848786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B736C-78EE-49CE-BF0E-AD6FBE71D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477</TotalTime>
  <Words>616</Words>
  <Application>Microsoft Office PowerPoint</Application>
  <PresentationFormat>Widescreen</PresentationFormat>
  <Paragraphs>78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ITC Avant Garde Std Bk</vt:lpstr>
      <vt:lpstr>Office Theme</vt:lpstr>
      <vt:lpstr>MISSIONAL LISTENING</vt:lpstr>
      <vt:lpstr>PowerPoint Presentation</vt:lpstr>
      <vt:lpstr>PowerPoint Presentation</vt:lpstr>
      <vt:lpstr>PowerPoint Presentation</vt:lpstr>
      <vt:lpstr>PowerPoint Presentation</vt:lpstr>
      <vt:lpstr>PowerPoint Presentation</vt:lpstr>
      <vt:lpstr>Cultural context</vt:lpstr>
      <vt:lpstr>Theology of listening</vt:lpstr>
      <vt:lpstr>Missional listening defined</vt:lpstr>
      <vt:lpstr>Potatoes vs. Lettuce</vt:lpstr>
      <vt:lpstr>Practical tips</vt:lpstr>
      <vt:lpstr>Our current moment</vt:lpstr>
      <vt:lpstr>PowerPoint Presentation</vt:lpstr>
      <vt:lpstr>Not ‘what can we do?’ but ‘what is God doing here, now?’</vt:lpstr>
      <vt:lpstr>Closing prayer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Mattholie</dc:creator>
  <cp:lastModifiedBy>Archdeacon Sally</cp:lastModifiedBy>
  <cp:revision>4</cp:revision>
  <dcterms:created xsi:type="dcterms:W3CDTF">2025-09-16T13:51:11Z</dcterms:created>
  <dcterms:modified xsi:type="dcterms:W3CDTF">2025-09-24T17:34:14Z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0x01010098B40F8C1841E84ABE4E88EEC4BB1BBC</vt:lpwstr>
  </property>
</Properties>
</file>